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563" y="812800"/>
            <a:ext cx="7137400" cy="40147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0400" y="5085017"/>
            <a:ext cx="6002843" cy="48171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XO Oriel"/>
              </a:rPr>
              <a:t>Для правки формата примечаний щёлкните мышью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56379" cy="5349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47264" y="0"/>
            <a:ext cx="3256379" cy="5349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70395"/>
            <a:ext cx="3256379" cy="5349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47264" y="10170395"/>
            <a:ext cx="3256379" cy="5349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8B3B1D94-A465-401F-8EF4-17B4AC8A4F34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ldNum" idx="14"/>
          </p:nvPr>
        </p:nvSpPr>
        <p:spPr>
          <a:xfrm>
            <a:off x="4279067" y="10157419"/>
            <a:ext cx="3280320" cy="53384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FCB84BA-B4C2-45ED-BD4A-B5E5D2AF0073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5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6850"/>
          </a:xfrm>
          <a:prstGeom prst="rect">
            <a:avLst/>
          </a:prstGeom>
          <a:ln w="0">
            <a:noFill/>
          </a:ln>
        </p:spPr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756117" y="5078529"/>
            <a:ext cx="6047152" cy="48107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CA2C845F-B4FB-4584-B834-02BAF5440427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2</a:t>
            </a:fld>
            <a:endParaRPr lang="ru-RU" sz="1200" b="0" strike="noStrike" spc="-1">
              <a:latin typeface="XO Oriel"/>
            </a:endParaRPr>
          </a:p>
        </p:txBody>
      </p:sp>
      <p:sp>
        <p:nvSpPr>
          <p:cNvPr id="15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39775"/>
            <a:ext cx="6589712" cy="3708400"/>
          </a:xfrm>
          <a:prstGeom prst="rect">
            <a:avLst/>
          </a:prstGeom>
          <a:ln w="0">
            <a:noFill/>
          </a:ln>
        </p:spPr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86795" y="4695359"/>
            <a:ext cx="5486853" cy="4441956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  <p:sp>
        <p:nvSpPr>
          <p:cNvPr id="160" name="CustomShape 4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9F10DFF8-D059-4316-B7DC-3D701DA85522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2</a:t>
            </a:fld>
            <a:endParaRPr lang="ru-RU" sz="1200" b="0" strike="noStrike" spc="-1">
              <a:latin typeface="XO Orie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06E8B067-F066-4FEF-B085-06BCE9BC4722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3</a:t>
            </a:fld>
            <a:endParaRPr lang="ru-RU" sz="1200" b="0" strike="noStrike" spc="-1">
              <a:latin typeface="XO Oriel"/>
            </a:endParaRPr>
          </a:p>
        </p:txBody>
      </p:sp>
      <p:sp>
        <p:nvSpPr>
          <p:cNvPr id="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39775"/>
            <a:ext cx="6589712" cy="3708400"/>
          </a:xfrm>
          <a:prstGeom prst="rect">
            <a:avLst/>
          </a:prstGeom>
          <a:ln w="0">
            <a:noFill/>
          </a:ln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86795" y="4695359"/>
            <a:ext cx="5486853" cy="4441956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  <p:sp>
        <p:nvSpPr>
          <p:cNvPr id="164" name="CustomShape 4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01B92000-DEB0-44EF-A655-154F5E9A0C22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3</a:t>
            </a:fld>
            <a:endParaRPr lang="ru-RU" sz="1200" b="0" strike="noStrike" spc="-1">
              <a:latin typeface="XO Orie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A3AC4AE4-2065-4A1B-B8EB-FA5975D50BBB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4</a:t>
            </a:fld>
            <a:endParaRPr lang="ru-RU" sz="1200" b="0" strike="noStrike" spc="-1">
              <a:latin typeface="XO Oriel"/>
            </a:endParaRPr>
          </a:p>
        </p:txBody>
      </p:sp>
      <p:sp>
        <p:nvSpPr>
          <p:cNvPr id="1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39775"/>
            <a:ext cx="6589712" cy="370840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6795" y="4695359"/>
            <a:ext cx="5486853" cy="4441956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CF868B26-3A02-4A32-9D21-1A499A29A0C7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4</a:t>
            </a:fld>
            <a:endParaRPr lang="ru-RU" sz="1200" b="0" strike="noStrike" spc="-1">
              <a:latin typeface="XO Ori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659A2B38-ED2D-4816-A972-E90A0D0817F3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 lang="ru-RU" sz="1200" b="0" strike="noStrike" spc="-1">
              <a:latin typeface="XO Oriel"/>
            </a:endParaRPr>
          </a:p>
        </p:txBody>
      </p:sp>
      <p:sp>
        <p:nvSpPr>
          <p:cNvPr id="1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39775"/>
            <a:ext cx="6589712" cy="3708400"/>
          </a:xfrm>
          <a:prstGeom prst="rect">
            <a:avLst/>
          </a:prstGeom>
          <a:ln w="0">
            <a:noFill/>
          </a:ln>
        </p:spPr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86795" y="4695359"/>
            <a:ext cx="5486853" cy="4441956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Autofit/>
          </a:bodyPr>
          <a:lstStyle/>
          <a:p>
            <a:endParaRPr lang="ru-RU" sz="2000" b="0" strike="noStrike" spc="-1">
              <a:latin typeface="XO Oriel"/>
            </a:endParaRPr>
          </a:p>
        </p:txBody>
      </p:sp>
      <p:sp>
        <p:nvSpPr>
          <p:cNvPr id="172" name="CustomShape 4"/>
          <p:cNvSpPr/>
          <p:nvPr/>
        </p:nvSpPr>
        <p:spPr>
          <a:xfrm>
            <a:off x="3890288" y="9386754"/>
            <a:ext cx="2969083" cy="48842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2C887F9A-CE07-431B-9DCC-DCACE17AFED2}" type="slidenum">
              <a:rPr lang="ru-RU" sz="1200" b="0" strike="noStrike" spc="-1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 lang="ru-RU" sz="1200" b="0" strike="noStrike" spc="-1">
              <a:latin typeface="XO Orie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2630F46-AC28-4B27-823B-EE2826DDA82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DC1031A-B838-47BE-B67A-49B7DA8E84F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52E364-5B02-4F41-9EB8-BC6C9185747E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F94802D-B558-4520-8B23-1BDF4EEFE8BE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AA47C1-7D09-446B-A4C1-EE493F56526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7016427-923A-44ED-A64A-CCD7720D7E3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BBB324D-D330-418F-A9C8-6CAC65DEFF1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F94D996-A1AE-47A5-895C-327FD668410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765D1B0-8207-44CD-B712-227507196B9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08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5CF043E-29A0-4455-8E35-1BD537E3E45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3BE0C2E-372F-4060-9080-79D3A6A60F3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679C18E-0929-4711-998C-55D97B8888B2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08C362A-1269-40D4-A389-4390D50ED02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E0055C5-2BC9-47A8-AD9D-A22CD32067D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FE66CE0-CB67-4E58-88AE-EBCC30A2496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D6E6BDB-7E63-4336-AADA-793FFEB856D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AC12CBB-F3FD-413E-90BD-4CC7D9033E35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6D63F45-2A98-4502-A7BE-FB1BD0814A3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C0BBDA2-2A36-45FA-B931-8E08D402AA3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61B40BD-B9AA-438D-A72E-93737D4D589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08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31D93D4-B8B7-4A70-90D2-3F7600965AD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537931B-065E-4324-931B-6D74A3AE52A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C1D5852-B730-4743-9904-951AEF02F5E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98556E1-507E-4B45-B78B-D44744A32C0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4164840" y="6356520"/>
            <a:ext cx="385992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8736840" y="6356520"/>
            <a:ext cx="284364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010" b="0" strike="noStrike" spc="-1">
                <a:solidFill>
                  <a:srgbClr val="898989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DB930EE-9C99-4720-B028-72E6CBF21590}" type="slidenum">
              <a:rPr lang="ru-RU" sz="1010" b="0" strike="noStrike" spc="-1">
                <a:solidFill>
                  <a:srgbClr val="898989"/>
                </a:solidFill>
                <a:latin typeface="Calibri"/>
                <a:ea typeface="DejaVu Sans"/>
              </a:rPr>
              <a:t>‹#›</a:t>
            </a:fld>
            <a:endParaRPr lang="ru-RU" sz="101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609480" y="6356520"/>
            <a:ext cx="284364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4164840" y="6356520"/>
            <a:ext cx="385992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8736840" y="6356520"/>
            <a:ext cx="284364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010" b="0" strike="noStrike" spc="-1">
                <a:solidFill>
                  <a:srgbClr val="898989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FA4D139-D7A5-42A4-B566-7082E73B667C}" type="slidenum">
              <a:rPr lang="ru-RU" sz="1010" b="0" strike="noStrike" spc="-1">
                <a:solidFill>
                  <a:srgbClr val="898989"/>
                </a:solidFill>
                <a:latin typeface="Calibri"/>
                <a:ea typeface="DejaVu Sans"/>
              </a:rPr>
              <a:t>‹#›</a:t>
            </a:fld>
            <a:endParaRPr lang="ru-RU" sz="101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609480" y="6356520"/>
            <a:ext cx="2843640" cy="36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3"/>
          <p:cNvSpPr/>
          <p:nvPr/>
        </p:nvSpPr>
        <p:spPr>
          <a:xfrm>
            <a:off x="963720" y="120600"/>
            <a:ext cx="4398120" cy="974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A88000"/>
                </a:solidFill>
                <a:latin typeface="Times New Roman"/>
                <a:ea typeface="DejaVu Sans"/>
              </a:rPr>
              <a:t>МИНИСТЕРСТВО</a:t>
            </a:r>
            <a:endParaRPr lang="ru-RU" sz="2000" b="0" strike="noStrike" spc="-1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A88000"/>
                </a:solidFill>
                <a:latin typeface="Times New Roman"/>
                <a:ea typeface="DejaVu Sans"/>
              </a:rPr>
              <a:t>ЭКОНОМИЧЕСКОГО РАЗВИТИЯ</a:t>
            </a:r>
            <a:endParaRPr lang="ru-RU" sz="2000" b="0" strike="noStrike" spc="-1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A88000"/>
                </a:solidFill>
                <a:latin typeface="Times New Roman"/>
                <a:ea typeface="DejaVu Sans"/>
              </a:rPr>
              <a:t>ТВЕРСКОЙ ОБЛАСТИ</a:t>
            </a:r>
            <a:endParaRPr lang="ru-RU" sz="2000" b="0" strike="noStrike" spc="-1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1800" b="0" strike="noStrike" spc="-1">
              <a:latin typeface="XO Oriel"/>
            </a:endParaRPr>
          </a:p>
        </p:txBody>
      </p:sp>
      <p:sp>
        <p:nvSpPr>
          <p:cNvPr id="89" name="Содержимое 4"/>
          <p:cNvSpPr/>
          <p:nvPr/>
        </p:nvSpPr>
        <p:spPr>
          <a:xfrm>
            <a:off x="1391400" y="2779200"/>
            <a:ext cx="9407160" cy="15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3080" indent="-3430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Налоговая реформа – 2026</a:t>
            </a:r>
            <a:endParaRPr lang="ru-RU" sz="4400" b="0" strike="noStrike" spc="-1">
              <a:latin typeface="XO Oriel"/>
            </a:endParaRPr>
          </a:p>
        </p:txBody>
      </p:sp>
      <p:sp>
        <p:nvSpPr>
          <p:cNvPr id="90" name="TextBox 5"/>
          <p:cNvSpPr/>
          <p:nvPr/>
        </p:nvSpPr>
        <p:spPr>
          <a:xfrm>
            <a:off x="2759040" y="5973840"/>
            <a:ext cx="667188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600" b="1" strike="noStrike" spc="-1">
                <a:solidFill>
                  <a:srgbClr val="A88000"/>
                </a:solidFill>
                <a:latin typeface="Times New Roman"/>
                <a:ea typeface="DejaVu Sans"/>
              </a:rPr>
              <a:t>г. Тверь</a:t>
            </a:r>
            <a:endParaRPr lang="ru-RU" sz="16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600" b="1" strike="noStrike" spc="-1">
                <a:solidFill>
                  <a:srgbClr val="A88000"/>
                </a:solidFill>
                <a:latin typeface="Times New Roman"/>
                <a:ea typeface="DejaVu Sans"/>
              </a:rPr>
              <a:t> декабрь 2025 года</a:t>
            </a:r>
            <a:endParaRPr lang="ru-RU" sz="1600" b="0" strike="noStrike" spc="-1">
              <a:latin typeface="XO Oriel"/>
            </a:endParaRPr>
          </a:p>
        </p:txBody>
      </p:sp>
      <p:pic>
        <p:nvPicPr>
          <p:cNvPr id="91" name="Рисунок 5"/>
          <p:cNvPicPr/>
          <p:nvPr/>
        </p:nvPicPr>
        <p:blipFill>
          <a:blip r:embed="rId3">
            <a:lum contrast="12000"/>
          </a:blip>
          <a:srcRect l="5026"/>
          <a:stretch/>
        </p:blipFill>
        <p:spPr>
          <a:xfrm>
            <a:off x="144360" y="120600"/>
            <a:ext cx="781920" cy="974160"/>
          </a:xfrm>
          <a:prstGeom prst="rect">
            <a:avLst/>
          </a:prstGeom>
          <a:ln w="0">
            <a:noFill/>
          </a:ln>
        </p:spPr>
      </p:pic>
      <p:pic>
        <p:nvPicPr>
          <p:cNvPr id="92" name="Рисунок 6"/>
          <p:cNvPicPr/>
          <p:nvPr/>
        </p:nvPicPr>
        <p:blipFill>
          <a:blip r:embed="rId4"/>
          <a:srcRect l="21169" t="11301" r="19356" b="3565"/>
          <a:stretch/>
        </p:blipFill>
        <p:spPr>
          <a:xfrm>
            <a:off x="11336760" y="835920"/>
            <a:ext cx="540720" cy="557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ldNum" idx="10"/>
          </p:nvPr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686A519-3D8F-4B51-ACDD-040A065141E6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2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94" name="Рисунок 5"/>
          <p:cNvPicPr/>
          <p:nvPr/>
        </p:nvPicPr>
        <p:blipFill>
          <a:blip r:embed="rId3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sp>
        <p:nvSpPr>
          <p:cNvPr id="95" name="Скругленный прямоугольник 46"/>
          <p:cNvSpPr/>
          <p:nvPr/>
        </p:nvSpPr>
        <p:spPr>
          <a:xfrm>
            <a:off x="3718440" y="1204560"/>
            <a:ext cx="8076960" cy="628920"/>
          </a:xfrm>
          <a:prstGeom prst="roundRect">
            <a:avLst>
              <a:gd name="adj" fmla="val 1179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Скругленный прямоугольник 46"/>
          <p:cNvSpPr/>
          <p:nvPr/>
        </p:nvSpPr>
        <p:spPr>
          <a:xfrm>
            <a:off x="896040" y="1060200"/>
            <a:ext cx="3712680" cy="527760"/>
          </a:xfrm>
          <a:prstGeom prst="roundRect">
            <a:avLst>
              <a:gd name="adj" fmla="val 1179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7" name="Рисунок 6"/>
          <p:cNvPicPr/>
          <p:nvPr/>
        </p:nvPicPr>
        <p:blipFill>
          <a:blip r:embed="rId4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98" name="Скругленный прямоугольник 46"/>
          <p:cNvSpPr/>
          <p:nvPr/>
        </p:nvSpPr>
        <p:spPr>
          <a:xfrm>
            <a:off x="3746520" y="1956960"/>
            <a:ext cx="8076960" cy="845280"/>
          </a:xfrm>
          <a:prstGeom prst="roundRect">
            <a:avLst>
              <a:gd name="adj" fmla="val 1179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Скругленный прямоугольник 9"/>
          <p:cNvSpPr/>
          <p:nvPr/>
        </p:nvSpPr>
        <p:spPr>
          <a:xfrm>
            <a:off x="5859000" y="971280"/>
            <a:ext cx="5181120" cy="8427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2. Поэтапное снижение лимита </a:t>
            </a:r>
            <a:endParaRPr lang="ru-RU" sz="24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для освобождения от НДС</a:t>
            </a:r>
            <a:endParaRPr lang="ru-RU" sz="2400" b="0" strike="noStrike" spc="-1">
              <a:latin typeface="XO Oriel"/>
            </a:endParaRPr>
          </a:p>
        </p:txBody>
      </p:sp>
      <p:sp>
        <p:nvSpPr>
          <p:cNvPr id="100" name="Скругленный прямоугольник 9"/>
          <p:cNvSpPr/>
          <p:nvPr/>
        </p:nvSpPr>
        <p:spPr>
          <a:xfrm>
            <a:off x="441000" y="1588320"/>
            <a:ext cx="5169960" cy="9136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Размер доходов</a:t>
            </a:r>
            <a:endParaRPr lang="ru-RU" sz="20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450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млн ₽ →</a:t>
            </a: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490,5</a:t>
            </a: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млн ₽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01" name="Скругленный прямоугольник 9"/>
          <p:cNvSpPr/>
          <p:nvPr/>
        </p:nvSpPr>
        <p:spPr>
          <a:xfrm>
            <a:off x="511920" y="968040"/>
            <a:ext cx="5193000" cy="8427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1. Увеличены пороговые значения</a:t>
            </a:r>
            <a:endParaRPr lang="ru-RU" sz="2400" b="0" strike="noStrike" spc="-1">
              <a:latin typeface="XO Oriel"/>
            </a:endParaRPr>
          </a:p>
        </p:txBody>
      </p:sp>
      <p:sp>
        <p:nvSpPr>
          <p:cNvPr id="102" name="Скругленный прямоугольник 9"/>
          <p:cNvSpPr/>
          <p:nvPr/>
        </p:nvSpPr>
        <p:spPr>
          <a:xfrm>
            <a:off x="478080" y="2739240"/>
            <a:ext cx="5169960" cy="96084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Остаточная стоимость ОС </a:t>
            </a:r>
            <a:br>
              <a:rPr sz="2000"/>
            </a:b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200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млн ₽ →</a:t>
            </a:r>
            <a:r>
              <a:rPr lang="ru-RU" sz="36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218</a:t>
            </a: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млн ₽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03" name="Прямая соединительная линия 29"/>
          <p:cNvSpPr/>
          <p:nvPr/>
        </p:nvSpPr>
        <p:spPr>
          <a:xfrm>
            <a:off x="5808960" y="1204560"/>
            <a:ext cx="7920" cy="3767760"/>
          </a:xfrm>
          <a:prstGeom prst="line">
            <a:avLst/>
          </a:prstGeom>
          <a:ln w="3175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Скругленный прямоугольник 9"/>
          <p:cNvSpPr/>
          <p:nvPr/>
        </p:nvSpPr>
        <p:spPr>
          <a:xfrm>
            <a:off x="438840" y="3916440"/>
            <a:ext cx="5169960" cy="91224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Выручка для перехода на УСН</a:t>
            </a:r>
            <a:endParaRPr lang="ru-RU" sz="2000" b="0" strike="noStrike" spc="-1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337,5 </a:t>
            </a: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млн ₽ → </a:t>
            </a: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367,875</a:t>
            </a: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млн ₽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05" name="CustomShape 1"/>
          <p:cNvSpPr/>
          <p:nvPr/>
        </p:nvSpPr>
        <p:spPr>
          <a:xfrm>
            <a:off x="973080" y="244440"/>
            <a:ext cx="10362240" cy="62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 dirty="0">
                <a:solidFill>
                  <a:srgbClr val="BF9000"/>
                </a:solidFill>
                <a:latin typeface="Times New Roman"/>
                <a:ea typeface="DejaVu Sans"/>
              </a:rPr>
              <a:t>УПРОЩЕННАЯ СИСТЕМА НАЛОГООБЛОЖЕНИЯ (УСН)</a:t>
            </a:r>
            <a:endParaRPr lang="ru-RU" sz="2000" b="0" strike="noStrike" spc="-1" dirty="0">
              <a:latin typeface="XO Oriel"/>
            </a:endParaRPr>
          </a:p>
        </p:txBody>
      </p:sp>
      <p:graphicFrame>
        <p:nvGraphicFramePr>
          <p:cNvPr id="106" name="Таблица 1"/>
          <p:cNvGraphicFramePr/>
          <p:nvPr/>
        </p:nvGraphicFramePr>
        <p:xfrm>
          <a:off x="5972040" y="1857240"/>
          <a:ext cx="5851440" cy="2697360"/>
        </p:xfrm>
        <a:graphic>
          <a:graphicData uri="http://schemas.openxmlformats.org/drawingml/2006/table">
            <a:tbl>
              <a:tblPr/>
              <a:tblGrid>
                <a:gridCol w="171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7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Период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700" b="0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Лимит доходов для освобождения от НДС</a:t>
                      </a:r>
                      <a:endParaRPr lang="ru-RU" sz="17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2025 г.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200" b="1" strike="noStrike" spc="-1">
                          <a:solidFill>
                            <a:srgbClr val="002060"/>
                          </a:solidFill>
                          <a:latin typeface="Times New Roman"/>
                          <a:ea typeface="DejaVu Sans"/>
                        </a:rPr>
                        <a:t>60,0 млн ₽</a:t>
                      </a:r>
                      <a:endParaRPr lang="ru-RU" sz="32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2026 г.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2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20,0 млн ₽</a:t>
                      </a:r>
                      <a:endParaRPr lang="ru-RU" sz="32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2027 г.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2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15,0 млн ₽</a:t>
                      </a:r>
                      <a:endParaRPr lang="ru-RU" sz="32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2028 и далее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2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10,0 млн ₽</a:t>
                      </a:r>
                      <a:endParaRPr lang="ru-RU" sz="32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7" name="Скругленный прямоугольник 9"/>
          <p:cNvSpPr/>
          <p:nvPr/>
        </p:nvSpPr>
        <p:spPr>
          <a:xfrm>
            <a:off x="2435400" y="5025455"/>
            <a:ext cx="8024216" cy="579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3. Ограничение полномочий регионов</a:t>
            </a:r>
            <a:endParaRPr lang="ru-RU" sz="2400" b="0" strike="noStrike" spc="-1" dirty="0">
              <a:latin typeface="XO Oriel"/>
            </a:endParaRPr>
          </a:p>
        </p:txBody>
      </p:sp>
      <p:sp>
        <p:nvSpPr>
          <p:cNvPr id="108" name="Скругленный прямоугольник 9"/>
          <p:cNvSpPr/>
          <p:nvPr/>
        </p:nvSpPr>
        <p:spPr>
          <a:xfrm>
            <a:off x="448920" y="5458936"/>
            <a:ext cx="11045880" cy="810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000" b="1" strike="noStrike" spc="-1" dirty="0">
                <a:solidFill>
                  <a:srgbClr val="17375E"/>
                </a:solidFill>
                <a:latin typeface="Times New Roman"/>
                <a:ea typeface="DejaVu Sans"/>
              </a:rPr>
              <a:t>Правительство РФ утвердит перечень видов деятельности, для которых регионы смогут устанавливать пониженные ставки УСН до 1% (Д) или 5% (Д-Р)</a:t>
            </a:r>
            <a:endParaRPr lang="ru-RU" sz="2000" b="0" strike="noStrike" spc="-1" dirty="0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endParaRPr lang="ru-RU" sz="800" b="0" strike="noStrike" spc="-1" dirty="0">
              <a:latin typeface="XO Oriel"/>
            </a:endParaRPr>
          </a:p>
        </p:txBody>
      </p:sp>
      <p:sp>
        <p:nvSpPr>
          <p:cNvPr id="109" name="Прямая соединительная линия 29"/>
          <p:cNvSpPr/>
          <p:nvPr/>
        </p:nvSpPr>
        <p:spPr>
          <a:xfrm>
            <a:off x="438840" y="5010120"/>
            <a:ext cx="11385000" cy="360"/>
          </a:xfrm>
          <a:prstGeom prst="line">
            <a:avLst/>
          </a:prstGeom>
          <a:ln w="3175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p15="http://schemas.microsoft.com/office/powerpoint/2012/main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Рисунок 5"/>
          <p:cNvPicPr/>
          <p:nvPr/>
        </p:nvPicPr>
        <p:blipFill>
          <a:blip r:embed="rId3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pic>
        <p:nvPicPr>
          <p:cNvPr id="111" name="Рисунок 6"/>
          <p:cNvPicPr/>
          <p:nvPr/>
        </p:nvPicPr>
        <p:blipFill>
          <a:blip r:embed="rId4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112" name="PlaceHolder 1"/>
          <p:cNvSpPr>
            <a:spLocks noGrp="1"/>
          </p:cNvSpPr>
          <p:nvPr>
            <p:ph type="sldNum" idx="11"/>
          </p:nvPr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4C67C1B-1BA3-43C7-89C0-142AFC9FA961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3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113" name="CustomShape 1"/>
          <p:cNvSpPr/>
          <p:nvPr/>
        </p:nvSpPr>
        <p:spPr>
          <a:xfrm>
            <a:off x="1093680" y="188640"/>
            <a:ext cx="10242720" cy="861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BF9000"/>
                </a:solidFill>
                <a:latin typeface="Times New Roman"/>
                <a:ea typeface="DejaVu Sans"/>
              </a:rPr>
              <a:t>ПАТЕНТНАЯ СИСТЕМА НАЛОГООБЛОЖЕНИЯ (ПСН) 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14" name="Прямоугольник 1"/>
          <p:cNvSpPr/>
          <p:nvPr/>
        </p:nvSpPr>
        <p:spPr>
          <a:xfrm>
            <a:off x="3637080" y="1054080"/>
            <a:ext cx="5463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1. Снижение лимита доходов для ПСН</a:t>
            </a:r>
            <a:endParaRPr lang="ru-RU" sz="2400" b="0" strike="noStrike" spc="-1">
              <a:latin typeface="XO Oriel"/>
            </a:endParaRPr>
          </a:p>
        </p:txBody>
      </p:sp>
      <p:graphicFrame>
        <p:nvGraphicFramePr>
          <p:cNvPr id="115" name="Таблица 3"/>
          <p:cNvGraphicFramePr/>
          <p:nvPr>
            <p:extLst>
              <p:ext uri="{D42A27DB-BD31-4B8C-83A1-F6EECF244321}">
                <p14:modId xmlns:p14="http://schemas.microsoft.com/office/powerpoint/2010/main" val="625979593"/>
              </p:ext>
            </p:extLst>
          </p:nvPr>
        </p:nvGraphicFramePr>
        <p:xfrm>
          <a:off x="1520280" y="1562255"/>
          <a:ext cx="9629640" cy="3219840"/>
        </p:xfrm>
        <a:graphic>
          <a:graphicData uri="http://schemas.openxmlformats.org/drawingml/2006/table">
            <a:tbl>
              <a:tblPr/>
              <a:tblGrid>
                <a:gridCol w="3371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7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400" b="0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Период </a:t>
                      </a:r>
                      <a:endParaRPr lang="ru-RU" sz="24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400" b="0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Максимальный доход для применения ПСН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 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2025 год</a:t>
                      </a:r>
                      <a:endParaRPr lang="ru-RU" sz="28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600" b="1" strike="noStrike" spc="-1">
                          <a:solidFill>
                            <a:srgbClr val="002060"/>
                          </a:solidFill>
                          <a:latin typeface="Times New Roman"/>
                          <a:ea typeface="DejaVu Sans"/>
                        </a:rPr>
                        <a:t>60,0 млн ₽</a:t>
                      </a:r>
                      <a:endParaRPr lang="ru-RU" sz="36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800" b="1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2026 год</a:t>
                      </a:r>
                      <a:endParaRPr lang="ru-RU" sz="28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6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20,0 млн ₽</a:t>
                      </a:r>
                      <a:endParaRPr lang="ru-RU" sz="36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800" b="1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2027 год</a:t>
                      </a:r>
                      <a:endParaRPr lang="ru-RU" sz="28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36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15,0 млн ₽</a:t>
                      </a:r>
                      <a:endParaRPr lang="ru-RU" sz="3600" b="0" strike="noStrike" spc="-1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800" b="1" strike="noStrike" spc="-1">
                          <a:solidFill>
                            <a:srgbClr val="17375E"/>
                          </a:solidFill>
                          <a:latin typeface="Times New Roman"/>
                          <a:ea typeface="DejaVu Sans"/>
                        </a:rPr>
                        <a:t>2028 год и далее</a:t>
                      </a:r>
                      <a:endParaRPr lang="ru-RU" sz="2800" b="0" strike="noStrike" spc="-1">
                        <a:latin typeface="XO Oriel"/>
                      </a:endParaRPr>
                    </a:p>
                  </a:txBody>
                  <a:tcPr anchor="ctr"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36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10,0 млн ₽</a:t>
                      </a:r>
                      <a:endParaRPr lang="ru-RU" sz="3600" b="0" strike="noStrike" spc="-1" dirty="0">
                        <a:latin typeface="XO Oriel"/>
                      </a:endParaRPr>
                    </a:p>
                  </a:txBody>
                  <a:tcPr>
                    <a:lnL w="9360">
                      <a:solidFill>
                        <a:srgbClr val="D1D1D1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7" name="Прямоугольник 8"/>
          <p:cNvSpPr/>
          <p:nvPr/>
        </p:nvSpPr>
        <p:spPr>
          <a:xfrm>
            <a:off x="1280520" y="4959453"/>
            <a:ext cx="9869400" cy="82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2. Исключен вид деятельности: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уличные патрули, охранники, вахтеры, сторожа </a:t>
            </a:r>
            <a:endParaRPr lang="ru-RU" sz="2400" b="0" strike="noStrike" spc="-1" dirty="0">
              <a:latin typeface="XO Ori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p15="http://schemas.microsoft.com/office/powerpoint/2012/main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1244520" y="340403"/>
            <a:ext cx="10362240" cy="62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ru-RU" sz="2000" b="0" strike="noStrike" spc="-1" dirty="0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 dirty="0">
                <a:solidFill>
                  <a:srgbClr val="BF9000"/>
                </a:solidFill>
                <a:latin typeface="Times New Roman"/>
                <a:ea typeface="DejaVu Sans"/>
              </a:rPr>
              <a:t>НАЛОГ  НА  ДОБАВЛЕННУЮ  СТОИМОСТЬ (НДС)</a:t>
            </a:r>
            <a:endParaRPr lang="ru-RU" sz="2000" b="0" strike="noStrike" spc="-1" dirty="0">
              <a:latin typeface="XO Oriel"/>
            </a:endParaRPr>
          </a:p>
          <a:p>
            <a:pPr algn="ctr">
              <a:lnSpc>
                <a:spcPct val="100000"/>
              </a:lnSpc>
              <a:buNone/>
            </a:pPr>
            <a:endParaRPr lang="ru-RU" sz="2000" b="0" strike="noStrike" spc="-1" dirty="0">
              <a:latin typeface="XO Oriel"/>
            </a:endParaRPr>
          </a:p>
        </p:txBody>
      </p:sp>
      <p:sp>
        <p:nvSpPr>
          <p:cNvPr id="119" name="PlaceHolder 1"/>
          <p:cNvSpPr>
            <a:spLocks noGrp="1"/>
          </p:cNvSpPr>
          <p:nvPr>
            <p:ph type="sldNum" idx="12"/>
          </p:nvPr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14A87B3-C508-4574-B8DF-0429E65B0AEE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4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120" name="Рисунок 5"/>
          <p:cNvPicPr/>
          <p:nvPr/>
        </p:nvPicPr>
        <p:blipFill>
          <a:blip r:embed="rId3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pic>
        <p:nvPicPr>
          <p:cNvPr id="121" name="Рисунок 6"/>
          <p:cNvPicPr/>
          <p:nvPr/>
        </p:nvPicPr>
        <p:blipFill>
          <a:blip r:embed="rId4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122" name="Скругленный прямоугольник 9"/>
          <p:cNvSpPr/>
          <p:nvPr/>
        </p:nvSpPr>
        <p:spPr>
          <a:xfrm>
            <a:off x="1553330" y="975385"/>
            <a:ext cx="5907240" cy="556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Базовая ставка: </a:t>
            </a: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20 %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→</a:t>
            </a:r>
            <a:r>
              <a:rPr lang="ru-RU" sz="36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22 %</a:t>
            </a:r>
            <a:endParaRPr lang="ru-RU" sz="3600" b="0" strike="noStrike" spc="-1">
              <a:latin typeface="XO Oriel"/>
            </a:endParaRPr>
          </a:p>
        </p:txBody>
      </p:sp>
      <p:sp>
        <p:nvSpPr>
          <p:cNvPr id="123" name="Скругленный прямоугольник 9"/>
          <p:cNvSpPr/>
          <p:nvPr/>
        </p:nvSpPr>
        <p:spPr>
          <a:xfrm>
            <a:off x="925919" y="1569629"/>
            <a:ext cx="11101240" cy="515808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Льготная ставка сохранится:</a:t>
            </a:r>
            <a:endParaRPr lang="ru-RU" sz="2000" b="0" strike="noStrike" spc="-1" dirty="0">
              <a:latin typeface="XO Oriel"/>
            </a:endParaRPr>
          </a:p>
          <a:p>
            <a:pPr marL="357120">
              <a:lnSpc>
                <a:spcPct val="100000"/>
              </a:lnSpc>
              <a:buNone/>
            </a:pPr>
            <a:r>
              <a:rPr lang="ru-RU" sz="36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10 % </a:t>
            </a:r>
            <a:r>
              <a:rPr lang="ru-RU" sz="20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для:</a:t>
            </a:r>
            <a:endParaRPr lang="ru-RU" sz="20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продуктов питания первой необходимости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детских товаров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лекарственных средств и медицинских изделий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периодических изданий и книжной продукции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племенных с/х животных</a:t>
            </a:r>
            <a:endParaRPr lang="ru-RU" sz="1800" b="0" strike="noStrike" spc="-1" dirty="0">
              <a:latin typeface="XO Oriel"/>
            </a:endParaRPr>
          </a:p>
          <a:p>
            <a:pPr marL="357120">
              <a:lnSpc>
                <a:spcPct val="100000"/>
              </a:lnSpc>
              <a:buNone/>
            </a:pPr>
            <a:r>
              <a:rPr lang="ru-RU" sz="36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0 % </a:t>
            </a:r>
            <a:r>
              <a:rPr lang="ru-RU" sz="20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для:</a:t>
            </a:r>
            <a:endParaRPr lang="ru-RU" sz="20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реализации товаров на экспорт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услуг, связанных с международными перевозками товаров, пассажирскими перевозками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услуг в сфере гостиничного бизнеса и размещения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реализации медицинских товаров, перечень которых утверждён Правительством РФ</a:t>
            </a:r>
            <a:endParaRPr lang="ru-RU" sz="1800" b="0" strike="noStrike" spc="-1" dirty="0">
              <a:latin typeface="XO Oriel"/>
            </a:endParaRPr>
          </a:p>
          <a:p>
            <a:pPr marL="343080" indent="-34308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услуг по переработке иностранных товаров на территории РФ для последующего вывоза</a:t>
            </a:r>
            <a:endParaRPr lang="ru-RU" sz="1800" b="0" strike="noStrike" spc="-1" dirty="0">
              <a:latin typeface="XO Oriel"/>
            </a:endParaRPr>
          </a:p>
          <a:p>
            <a:pPr marL="264960">
              <a:lnSpc>
                <a:spcPct val="100000"/>
              </a:lnSpc>
              <a:buNone/>
            </a:pPr>
            <a:r>
              <a:rPr lang="ru-RU" sz="36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5 %</a:t>
            </a:r>
            <a:r>
              <a:rPr lang="ru-RU" sz="3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000" spc="-1" dirty="0">
                <a:solidFill>
                  <a:srgbClr val="002060"/>
                </a:solidFill>
                <a:latin typeface="Times New Roman"/>
              </a:rPr>
              <a:t>(от 20 млн руб. до 272,5 млн руб. ) </a:t>
            </a:r>
            <a:r>
              <a:rPr lang="ru-RU" sz="20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или </a:t>
            </a:r>
            <a:r>
              <a:rPr lang="ru-RU" sz="36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7 % </a:t>
            </a:r>
            <a:r>
              <a:rPr lang="ru-RU" sz="2000" spc="-1" dirty="0">
                <a:solidFill>
                  <a:srgbClr val="002060"/>
                </a:solidFill>
                <a:latin typeface="Times New Roman"/>
              </a:rPr>
              <a:t>(</a:t>
            </a:r>
            <a:r>
              <a:rPr lang="ru-RU" sz="2000" spc="-1">
                <a:solidFill>
                  <a:srgbClr val="002060"/>
                </a:solidFill>
                <a:latin typeface="Times New Roman"/>
              </a:rPr>
              <a:t>от 272,5 </a:t>
            </a:r>
            <a:r>
              <a:rPr lang="ru-RU" sz="2000" spc="-1" dirty="0">
                <a:solidFill>
                  <a:srgbClr val="002060"/>
                </a:solidFill>
                <a:latin typeface="Times New Roman"/>
              </a:rPr>
              <a:t>млн руб.  до 490,5 млн руб.) </a:t>
            </a:r>
          </a:p>
          <a:p>
            <a:pPr marL="264960">
              <a:lnSpc>
                <a:spcPct val="100000"/>
              </a:lnSpc>
              <a:buNone/>
            </a:pPr>
            <a:r>
              <a:rPr lang="ru-RU" spc="-1" dirty="0">
                <a:solidFill>
                  <a:srgbClr val="002060"/>
                </a:solidFill>
                <a:latin typeface="Times New Roman"/>
              </a:rPr>
              <a:t>для</a:t>
            </a:r>
            <a:r>
              <a:rPr lang="ru-RU" sz="20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lang="ru-RU" spc="-1" dirty="0">
                <a:solidFill>
                  <a:srgbClr val="002060"/>
                </a:solidFill>
                <a:latin typeface="Times New Roman"/>
              </a:rPr>
              <a:t>плательщиков</a:t>
            </a:r>
            <a:r>
              <a:rPr lang="ru-RU" sz="2000" b="0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 </a:t>
            </a:r>
            <a:r>
              <a:rPr lang="ru-RU" spc="-1" dirty="0">
                <a:solidFill>
                  <a:srgbClr val="002060"/>
                </a:solidFill>
                <a:latin typeface="Times New Roman"/>
              </a:rPr>
              <a:t>УСН</a:t>
            </a:r>
            <a:r>
              <a:rPr lang="ru-RU" sz="2000" b="0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 </a:t>
            </a:r>
            <a:r>
              <a:rPr lang="ru-RU" sz="2000" b="1" spc="-1" dirty="0">
                <a:solidFill>
                  <a:srgbClr val="002060"/>
                </a:solidFill>
                <a:latin typeface="Times New Roman"/>
              </a:rPr>
              <a:t>без права вычета «входящего» НДС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p15="http://schemas.microsoft.com/office/powerpoint/2012/main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Таблица 3"/>
          <p:cNvGraphicFramePr/>
          <p:nvPr>
            <p:extLst>
              <p:ext uri="{D42A27DB-BD31-4B8C-83A1-F6EECF244321}">
                <p14:modId xmlns:p14="http://schemas.microsoft.com/office/powerpoint/2010/main" val="1532156172"/>
              </p:ext>
            </p:extLst>
          </p:nvPr>
        </p:nvGraphicFramePr>
        <p:xfrm>
          <a:off x="844920" y="1114560"/>
          <a:ext cx="10337760" cy="4993560"/>
        </p:xfrm>
        <a:graphic>
          <a:graphicData uri="http://schemas.openxmlformats.org/drawingml/2006/table">
            <a:tbl>
              <a:tblPr/>
              <a:tblGrid>
                <a:gridCol w="295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2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Показатель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2025 год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с 2026 года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9360">
                      <a:solidFill>
                        <a:srgbClr val="D1D1D1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Предельная база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  <a:cs typeface="+mn-cs"/>
                        </a:rPr>
                        <a:t>2 759 000 ₽</a:t>
                      </a:r>
                      <a:endParaRPr lang="ru-RU" sz="2000" b="0" strike="noStrike" kern="1200" spc="-1" dirty="0">
                        <a:solidFill>
                          <a:srgbClr val="000000"/>
                        </a:solidFill>
                        <a:latin typeface="Times New Roman"/>
                        <a:cs typeface="+mn-cs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2 979 000 ₽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Общие тарифы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30%  в пределах 1,5 МРОТ/ 15,1% свыше 1,5 МРОТ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30%  </a:t>
                      </a:r>
                      <a:r>
                        <a:rPr lang="ru-RU" sz="20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в пределах базы 2025 г.</a:t>
                      </a:r>
                      <a:br>
                        <a:rPr sz="2000" dirty="0"/>
                      </a:b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15,1% </a:t>
                      </a:r>
                      <a:r>
                        <a:rPr lang="ru-RU" sz="20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свыше базы 2025 г.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3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Льгота МСП (15%)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для большинства МСП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только приоритетные отрасли </a:t>
                      </a:r>
                      <a:endParaRPr lang="ru-RU" sz="2000" b="0" strike="noStrike" spc="-1">
                        <a:latin typeface="XO Orie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при условии доли доходов ≥ 70%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8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Тариф МСП-производство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7,6%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7,6%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Тарифы ИТ-компаний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7,6% на всю базу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15%  </a:t>
                      </a:r>
                      <a:r>
                        <a:rPr lang="ru-RU" sz="20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в пределах базы 2025 г.</a:t>
                      </a:r>
                      <a:br>
                        <a:rPr sz="2000" dirty="0"/>
                      </a:b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7,6% </a:t>
                      </a:r>
                      <a:r>
                        <a:rPr lang="ru-RU" sz="20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свыше базы 2025 г.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Взносы ИП фиксированные</a:t>
                      </a:r>
                      <a:endParaRPr lang="ru-RU" sz="2000" b="0" strike="noStrike" spc="-1">
                        <a:latin typeface="XO Oriel"/>
                      </a:endParaRPr>
                    </a:p>
                  </a:txBody>
                  <a:tcPr marL="81000" marR="81000">
                    <a:lnL w="9360">
                      <a:solidFill>
                        <a:srgbClr val="D1D1D1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  <a:cs typeface="+mn-cs"/>
                        </a:rPr>
                        <a:t>53 658 ₽</a:t>
                      </a:r>
                      <a:endParaRPr lang="ru-RU" sz="2000" b="0" strike="noStrike" kern="1200" spc="-1" dirty="0">
                        <a:solidFill>
                          <a:srgbClr val="000000"/>
                        </a:solidFill>
                        <a:latin typeface="Times New Roman"/>
                        <a:cs typeface="+mn-cs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12240">
                      <a:solidFill>
                        <a:srgbClr val="808080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2000" b="1" strike="noStrike" spc="-1" dirty="0">
                          <a:solidFill>
                            <a:srgbClr val="C00000"/>
                          </a:solidFill>
                          <a:latin typeface="Times New Roman"/>
                          <a:ea typeface="DejaVu Sans"/>
                        </a:rPr>
                        <a:t>57 390 ₽</a:t>
                      </a:r>
                      <a:endParaRPr lang="ru-RU" sz="2000" b="0" strike="noStrike" spc="-1" dirty="0">
                        <a:latin typeface="XO Oriel"/>
                      </a:endParaRPr>
                    </a:p>
                  </a:txBody>
                  <a:tcPr marL="81000" marR="81000">
                    <a:lnL w="12240">
                      <a:solidFill>
                        <a:srgbClr val="808080"/>
                      </a:solidFill>
                    </a:lnL>
                    <a:lnR w="9360">
                      <a:solidFill>
                        <a:srgbClr val="D1D1D1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9360">
                      <a:solidFill>
                        <a:srgbClr val="D1D1D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25" name="Рисунок 5"/>
          <p:cNvPicPr/>
          <p:nvPr/>
        </p:nvPicPr>
        <p:blipFill>
          <a:blip r:embed="rId2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pic>
        <p:nvPicPr>
          <p:cNvPr id="126" name="Рисунок 6"/>
          <p:cNvPicPr/>
          <p:nvPr/>
        </p:nvPicPr>
        <p:blipFill>
          <a:blip r:embed="rId3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127" name="CustomShape 1"/>
          <p:cNvSpPr/>
          <p:nvPr/>
        </p:nvSpPr>
        <p:spPr>
          <a:xfrm>
            <a:off x="973080" y="244440"/>
            <a:ext cx="10362240" cy="62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BF9000"/>
                </a:solidFill>
                <a:latin typeface="Times New Roman"/>
                <a:ea typeface="DejaVu Sans"/>
              </a:rPr>
              <a:t>СТРАХОВЫЕ ВЗНОСЫ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28" name="PlaceHolder 1"/>
          <p:cNvSpPr/>
          <p:nvPr/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A5815B19-1461-4AEC-AA51-E5A6C369EA28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5</a:t>
            </a:fld>
            <a:endParaRPr lang="ru-RU" sz="1400" b="0" strike="noStrike" spc="-1">
              <a:latin typeface="XO Ori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ldNum" idx="13"/>
          </p:nvPr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591AF0B-7820-4925-8364-714043CAF424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6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130" name="Рисунок 5"/>
          <p:cNvPicPr/>
          <p:nvPr/>
        </p:nvPicPr>
        <p:blipFill>
          <a:blip r:embed="rId3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pic>
        <p:nvPicPr>
          <p:cNvPr id="131" name="Рисунок 6"/>
          <p:cNvPicPr/>
          <p:nvPr/>
        </p:nvPicPr>
        <p:blipFill>
          <a:blip r:embed="rId4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132" name="Скругленный прямоугольник 9"/>
          <p:cNvSpPr/>
          <p:nvPr/>
        </p:nvSpPr>
        <p:spPr>
          <a:xfrm>
            <a:off x="2741760" y="1184574"/>
            <a:ext cx="8706960" cy="16552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2400" b="0" strike="noStrike" spc="-1">
                <a:solidFill>
                  <a:srgbClr val="C00000"/>
                </a:solidFill>
                <a:latin typeface="Times New Roman"/>
                <a:ea typeface="DejaVu Sans"/>
              </a:rPr>
              <a:t>База для начисления - МРОТ (27 093 ₽) </a:t>
            </a:r>
            <a:endParaRPr lang="ru-RU" sz="2400" b="0" strike="noStrike" spc="-1">
              <a:latin typeface="XO Oriel"/>
            </a:endParaRPr>
          </a:p>
          <a:p>
            <a:pPr>
              <a:lnSpc>
                <a:spcPct val="85000"/>
              </a:lnSpc>
              <a:buNone/>
            </a:pPr>
            <a:r>
              <a:rPr lang="ru-RU" sz="2400" b="0" strike="noStrike" spc="-1">
                <a:solidFill>
                  <a:srgbClr val="C00000"/>
                </a:solidFill>
                <a:latin typeface="Times New Roman"/>
                <a:ea typeface="DejaVu Sans"/>
              </a:rPr>
              <a:t>Минимальный ежемесячный платеж - 30% от МРОТ (8 127,9 ₽)</a:t>
            </a:r>
            <a:endParaRPr lang="ru-RU" sz="2400" b="0" strike="noStrike" spc="-1">
              <a:latin typeface="XO Oriel"/>
            </a:endParaRPr>
          </a:p>
        </p:txBody>
      </p:sp>
      <p:sp>
        <p:nvSpPr>
          <p:cNvPr id="133" name="Скругленный прямоугольник 9"/>
          <p:cNvSpPr/>
          <p:nvPr/>
        </p:nvSpPr>
        <p:spPr>
          <a:xfrm>
            <a:off x="585720" y="1191774"/>
            <a:ext cx="2066400" cy="164808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3175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Страховые взносы за руководителя-учредителя</a:t>
            </a:r>
            <a:endParaRPr lang="ru-RU" sz="2000" b="0" strike="noStrike" spc="-1">
              <a:latin typeface="XO Oriel"/>
            </a:endParaRPr>
          </a:p>
        </p:txBody>
      </p:sp>
      <p:sp>
        <p:nvSpPr>
          <p:cNvPr id="134" name="CustomShape 1"/>
          <p:cNvSpPr/>
          <p:nvPr/>
        </p:nvSpPr>
        <p:spPr>
          <a:xfrm>
            <a:off x="973080" y="244440"/>
            <a:ext cx="10362240" cy="62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BF9000"/>
                </a:solidFill>
                <a:latin typeface="Times New Roman"/>
                <a:ea typeface="DejaVu Sans"/>
              </a:rPr>
              <a:t>СТРАХОВЫЕ ВЗНОСЫ (ПРОДОЛЖЕНИЕ)</a:t>
            </a:r>
            <a:endParaRPr lang="ru-RU" sz="2000" b="0" strike="noStrike" spc="-1">
              <a:latin typeface="XO Oriel"/>
            </a:endParaRPr>
          </a:p>
        </p:txBody>
      </p:sp>
      <p:graphicFrame>
        <p:nvGraphicFramePr>
          <p:cNvPr id="135" name="Таблица 1"/>
          <p:cNvGraphicFramePr/>
          <p:nvPr>
            <p:extLst>
              <p:ext uri="{D42A27DB-BD31-4B8C-83A1-F6EECF244321}">
                <p14:modId xmlns:p14="http://schemas.microsoft.com/office/powerpoint/2010/main" val="4098571513"/>
              </p:ext>
            </p:extLst>
          </p:nvPr>
        </p:nvGraphicFramePr>
        <p:xfrm>
          <a:off x="585720" y="3012236"/>
          <a:ext cx="10972080" cy="3316320"/>
        </p:xfrm>
        <a:graphic>
          <a:graphicData uri="http://schemas.openxmlformats.org/drawingml/2006/table">
            <a:tbl>
              <a:tblPr/>
              <a:tblGrid>
                <a:gridCol w="2048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1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72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З/пл. директора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Размер страховых взносов с з/пл.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2025 год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2026 год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Нет з/пл. (</a:t>
                      </a: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директор-ед. учредитель)</a:t>
                      </a:r>
                      <a:endParaRPr lang="ru-RU" sz="16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—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8 127,90 ₽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Менее МРОТ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30% от фактической суммы з/пл.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8 127,90 ₽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5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Более МРОТ</a:t>
                      </a:r>
                      <a:endParaRPr lang="ru-RU" sz="1800" b="0" strike="noStrike" spc="-1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30% от фактической суммы з/пл.</a:t>
                      </a:r>
                      <a:endParaRPr lang="ru-RU" sz="18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Для МСП: 30% с выплат в пределах </a:t>
                      </a:r>
                      <a:endParaRPr lang="ru-RU" sz="18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1,5 МРОТ и 15% с суммы превышения </a:t>
                      </a:r>
                      <a:endParaRPr lang="ru-RU" sz="18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(7,6% - для обрабатывающих производств)</a:t>
                      </a:r>
                      <a:endParaRPr lang="ru-RU" sz="1800" b="0" strike="noStrike" spc="-1" dirty="0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30% от фактической суммы з/пл.</a:t>
                      </a:r>
                      <a:endParaRPr lang="ru-RU" sz="18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Для </a:t>
                      </a:r>
                      <a:r>
                        <a:rPr lang="ru-RU" sz="18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льготного</a:t>
                      </a: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 МСП: 30% с выплат в пределах 1,5 МРОТ и 15% с суммы превышения </a:t>
                      </a:r>
                      <a:endParaRPr lang="ru-RU" sz="1800" b="0" strike="noStrike" spc="-1" dirty="0"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DejaVu Sans"/>
                        </a:rPr>
                        <a:t>(7,6% - для обрабатывающих производств)</a:t>
                      </a:r>
                      <a:endParaRPr lang="ru-RU" sz="1800" b="0" strike="noStrike" spc="-1" dirty="0">
                        <a:latin typeface="XO Oriel"/>
                      </a:endParaRPr>
                    </a:p>
                  </a:txBody>
                  <a:tcPr marL="74880" marR="7488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p15="http://schemas.microsoft.com/office/powerpoint/2012/main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Рисунок 5"/>
          <p:cNvPicPr/>
          <p:nvPr/>
        </p:nvPicPr>
        <p:blipFill>
          <a:blip r:embed="rId2">
            <a:lum contrast="12000"/>
          </a:blip>
          <a:srcRect l="5026"/>
          <a:stretch/>
        </p:blipFill>
        <p:spPr>
          <a:xfrm>
            <a:off x="144360" y="120600"/>
            <a:ext cx="781200" cy="973440"/>
          </a:xfrm>
          <a:prstGeom prst="rect">
            <a:avLst/>
          </a:prstGeom>
          <a:ln w="0">
            <a:noFill/>
          </a:ln>
        </p:spPr>
      </p:pic>
      <p:pic>
        <p:nvPicPr>
          <p:cNvPr id="137" name="Рисунок 6"/>
          <p:cNvPicPr/>
          <p:nvPr/>
        </p:nvPicPr>
        <p:blipFill>
          <a:blip r:embed="rId3"/>
          <a:srcRect l="21169" t="11301" r="19356" b="3565"/>
          <a:stretch/>
        </p:blipFill>
        <p:spPr>
          <a:xfrm>
            <a:off x="11336760" y="835920"/>
            <a:ext cx="540000" cy="556560"/>
          </a:xfrm>
          <a:prstGeom prst="rect">
            <a:avLst/>
          </a:prstGeom>
          <a:ln w="0"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980640" y="244440"/>
            <a:ext cx="10573920" cy="350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strike="noStrike" spc="-1" dirty="0">
                <a:solidFill>
                  <a:srgbClr val="BF9000"/>
                </a:solidFill>
                <a:latin typeface="Times New Roman"/>
                <a:ea typeface="DejaVu Sans"/>
              </a:rPr>
              <a:t>МЕРОПРИЯТИЯ И ПУТИ РЕШЕНИЯ ДЛЯ БИЗНЕСА</a:t>
            </a:r>
            <a:endParaRPr lang="ru-RU" sz="1800" b="0" strike="noStrike" spc="-1" dirty="0">
              <a:latin typeface="XO Oriel"/>
            </a:endParaRPr>
          </a:p>
        </p:txBody>
      </p:sp>
      <p:sp>
        <p:nvSpPr>
          <p:cNvPr id="139" name="Скругленный прямоугольник 9"/>
          <p:cNvSpPr/>
          <p:nvPr/>
        </p:nvSpPr>
        <p:spPr>
          <a:xfrm>
            <a:off x="1008633" y="890732"/>
            <a:ext cx="5907240" cy="170316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Семинары </a:t>
            </a:r>
            <a:br>
              <a:rPr sz="1800" dirty="0"/>
            </a:b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 участием УФНС </a:t>
            </a:r>
            <a:endParaRPr lang="ru-RU" sz="18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24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24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2400" b="0" strike="noStrike" spc="-1" dirty="0">
              <a:latin typeface="XO Oriel"/>
            </a:endParaRPr>
          </a:p>
        </p:txBody>
      </p:sp>
      <p:sp>
        <p:nvSpPr>
          <p:cNvPr id="140" name="Прямоугольник 2"/>
          <p:cNvSpPr/>
          <p:nvPr/>
        </p:nvSpPr>
        <p:spPr>
          <a:xfrm>
            <a:off x="5277179" y="2123765"/>
            <a:ext cx="6866280" cy="199909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2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                       </a:t>
            </a:r>
            <a:endParaRPr lang="ru-RU" sz="12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400" b="1" spc="-1" dirty="0">
                <a:solidFill>
                  <a:srgbClr val="000000"/>
                </a:solidFill>
                <a:latin typeface="Times New Roman"/>
              </a:rPr>
              <a:t>Условия</a:t>
            </a:r>
            <a:r>
              <a:rPr lang="ru-RU" sz="12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lang="ru-RU" sz="12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Штат работников не более 5 человек.</a:t>
            </a:r>
            <a:endParaRPr lang="ru-RU" sz="14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Доходы не более 60 млн ₽.</a:t>
            </a:r>
            <a:endParaRPr lang="ru-RU" sz="14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Отчетность в ФНС, СФР не предоставляется.</a:t>
            </a:r>
            <a:endParaRPr lang="ru-RU" sz="14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Р/с в уполномоченных банках, включенных в перечень ФНС. </a:t>
            </a:r>
            <a:endParaRPr lang="ru-RU" sz="14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Выплата з/п в безналичной форме.</a:t>
            </a:r>
            <a:endParaRPr lang="ru-RU" sz="1400" b="0" strike="noStrike" spc="-1" dirty="0">
              <a:latin typeface="XO Orie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sz="1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Страховые взносы, НДС не уплачиваются.</a:t>
            </a:r>
            <a:endParaRPr lang="ru-RU" sz="1400" b="0" strike="noStrike" spc="-1" dirty="0">
              <a:latin typeface="XO Oriel"/>
            </a:endParaRPr>
          </a:p>
        </p:txBody>
      </p:sp>
      <p:sp>
        <p:nvSpPr>
          <p:cNvPr id="141" name="Скругленный прямоугольник 46"/>
          <p:cNvSpPr/>
          <p:nvPr/>
        </p:nvSpPr>
        <p:spPr>
          <a:xfrm>
            <a:off x="5215581" y="2006182"/>
            <a:ext cx="7338600" cy="815400"/>
          </a:xfrm>
          <a:prstGeom prst="roundRect">
            <a:avLst>
              <a:gd name="adj" fmla="val 1179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792440" indent="-1792440">
              <a:lnSpc>
                <a:spcPct val="80000"/>
              </a:lnSpc>
              <a:buNone/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Ставка налога 8% (Д)  или 20% (Д-Р)</a:t>
            </a:r>
            <a:endParaRPr lang="ru-RU" sz="1600" b="0" strike="noStrike" spc="-1" dirty="0">
              <a:latin typeface="XO Oriel"/>
            </a:endParaRPr>
          </a:p>
        </p:txBody>
      </p:sp>
      <p:sp>
        <p:nvSpPr>
          <p:cNvPr id="143" name="Скругленный прямоугольник 9"/>
          <p:cNvSpPr/>
          <p:nvPr/>
        </p:nvSpPr>
        <p:spPr>
          <a:xfrm>
            <a:off x="994796" y="1487880"/>
            <a:ext cx="3175920" cy="118512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ru-RU" sz="1800" b="1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ru-RU" sz="1800" b="1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ru-RU" sz="800" b="1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Переход на АУСН</a:t>
            </a:r>
            <a:endParaRPr lang="ru-RU" sz="1800" b="0" strike="noStrike" spc="-1" dirty="0">
              <a:latin typeface="XO Oriel"/>
            </a:endParaRPr>
          </a:p>
        </p:txBody>
      </p:sp>
      <p:sp>
        <p:nvSpPr>
          <p:cNvPr id="144" name="Скругленный прямоугольник 46"/>
          <p:cNvSpPr/>
          <p:nvPr/>
        </p:nvSpPr>
        <p:spPr>
          <a:xfrm>
            <a:off x="1060104" y="2607351"/>
            <a:ext cx="2504182" cy="595894"/>
          </a:xfrm>
          <a:prstGeom prst="roundRect">
            <a:avLst>
              <a:gd name="adj" fmla="val 1179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600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Уведомление в УФНС</a:t>
            </a:r>
          </a:p>
          <a:p>
            <a:pPr>
              <a:lnSpc>
                <a:spcPct val="100000"/>
              </a:lnSpc>
              <a:buNone/>
            </a:pPr>
            <a:r>
              <a:rPr lang="ru-RU" sz="1600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не позднее  12.01.2026*</a:t>
            </a:r>
            <a:endParaRPr lang="ru-RU" sz="1600" strike="noStrike" spc="-1" dirty="0">
              <a:latin typeface="XO Oriel"/>
            </a:endParaRPr>
          </a:p>
        </p:txBody>
      </p:sp>
      <p:sp>
        <p:nvSpPr>
          <p:cNvPr id="145" name="Скругленный прямоугольник 9"/>
          <p:cNvSpPr/>
          <p:nvPr/>
        </p:nvSpPr>
        <p:spPr>
          <a:xfrm>
            <a:off x="1032120" y="4554360"/>
            <a:ext cx="3175920" cy="23940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ru-RU" sz="1600" b="1" spc="-1" dirty="0">
              <a:solidFill>
                <a:srgbClr val="C00000"/>
              </a:solidFill>
              <a:latin typeface="Times New Roman"/>
            </a:endParaRPr>
          </a:p>
          <a:p>
            <a:pPr>
              <a:lnSpc>
                <a:spcPct val="100000"/>
              </a:lnSpc>
              <a:buNone/>
            </a:pPr>
            <a:endParaRPr lang="ru-RU" sz="18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18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Переход на УСН </a:t>
            </a:r>
            <a:br>
              <a:rPr sz="1800" dirty="0"/>
            </a:br>
            <a:endParaRPr lang="ru-RU" sz="800" dirty="0"/>
          </a:p>
          <a:p>
            <a:pPr>
              <a:lnSpc>
                <a:spcPct val="100000"/>
              </a:lnSpc>
              <a:buNone/>
            </a:pPr>
            <a:r>
              <a:rPr lang="ru-RU" sz="1600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Уведомление в УФНС</a:t>
            </a:r>
          </a:p>
          <a:p>
            <a:pPr>
              <a:lnSpc>
                <a:spcPct val="100000"/>
              </a:lnSpc>
              <a:buNone/>
            </a:pPr>
            <a:r>
              <a:rPr lang="ru-RU" sz="1600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не позднее  12.01.2026*</a:t>
            </a:r>
            <a:endParaRPr lang="ru-RU" sz="16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endParaRPr lang="ru-RU" sz="1600" b="1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ru-RU" sz="1600" b="1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r>
              <a:rPr lang="ru-RU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Применение ПСН  </a:t>
            </a:r>
            <a:endParaRPr lang="ru-RU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600" spc="-1" dirty="0">
                <a:solidFill>
                  <a:srgbClr val="C00000"/>
                </a:solidFill>
                <a:latin typeface="Times New Roman"/>
              </a:rPr>
              <a:t>Заявление на оформление патента </a:t>
            </a:r>
            <a:r>
              <a:rPr lang="ru-RU" sz="1600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в УФНС </a:t>
            </a:r>
            <a:r>
              <a:rPr lang="ru-RU" sz="1600" spc="-1" dirty="0">
                <a:solidFill>
                  <a:srgbClr val="C00000"/>
                </a:solidFill>
                <a:latin typeface="Times New Roman"/>
              </a:rPr>
              <a:t>за 10 </a:t>
            </a:r>
            <a:r>
              <a:rPr lang="ru-RU" sz="1600" spc="-1" dirty="0" err="1">
                <a:solidFill>
                  <a:srgbClr val="C00000"/>
                </a:solidFill>
                <a:latin typeface="Times New Roman"/>
              </a:rPr>
              <a:t>р.дн</a:t>
            </a:r>
            <a:r>
              <a:rPr lang="ru-RU" sz="1600" spc="-1" dirty="0">
                <a:solidFill>
                  <a:srgbClr val="C00000"/>
                </a:solidFill>
                <a:latin typeface="Times New Roman"/>
              </a:rPr>
              <a:t>. до начала действия патента**</a:t>
            </a:r>
            <a:endParaRPr lang="ru-RU" sz="1600" strike="noStrike" spc="-1" dirty="0">
              <a:solidFill>
                <a:srgbClr val="C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ru-RU" sz="1600" b="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1600" b="0" strike="noStrike" spc="-1" dirty="0">
              <a:latin typeface="XO Oriel"/>
            </a:endParaRPr>
          </a:p>
        </p:txBody>
      </p:sp>
      <p:sp>
        <p:nvSpPr>
          <p:cNvPr id="148" name="Левая фигурная скобка 9"/>
          <p:cNvSpPr/>
          <p:nvPr/>
        </p:nvSpPr>
        <p:spPr>
          <a:xfrm>
            <a:off x="3772800" y="817734"/>
            <a:ext cx="220468" cy="844920"/>
          </a:xfrm>
          <a:prstGeom prst="leftBrace">
            <a:avLst>
              <a:gd name="adj1" fmla="val 30637"/>
              <a:gd name="adj2" fmla="val 48560"/>
            </a:avLst>
          </a:prstGeom>
          <a:noFill/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149" name="Скругленный прямоугольник 9"/>
          <p:cNvSpPr/>
          <p:nvPr/>
        </p:nvSpPr>
        <p:spPr>
          <a:xfrm>
            <a:off x="4007643" y="538234"/>
            <a:ext cx="3593763" cy="118512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09 декабря  - г. Конаково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11 декабря </a:t>
            </a:r>
            <a:r>
              <a:rPr lang="ru-RU" sz="1500" spc="-1" dirty="0">
                <a:latin typeface="Times New Roman"/>
                <a:ea typeface="DejaVu Sans"/>
              </a:rPr>
              <a:t>-</a:t>
            </a:r>
            <a:r>
              <a:rPr lang="ru-RU" sz="1500" strike="noStrike" spc="-1" dirty="0">
                <a:latin typeface="Times New Roman"/>
                <a:ea typeface="DejaVu Sans"/>
              </a:rPr>
              <a:t> г. Бежецк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12 декабря </a:t>
            </a:r>
            <a:r>
              <a:rPr lang="ru-RU" sz="1500" spc="-1" dirty="0">
                <a:latin typeface="Times New Roman"/>
                <a:ea typeface="DejaVu Sans"/>
              </a:rPr>
              <a:t>-</a:t>
            </a:r>
            <a:r>
              <a:rPr lang="ru-RU" sz="1500" strike="noStrike" spc="-1" dirty="0">
                <a:latin typeface="Times New Roman"/>
                <a:ea typeface="DejaVu Sans"/>
              </a:rPr>
              <a:t> г. Тверь + Калининский МО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15 декабря - г. Вышний Волочек</a:t>
            </a:r>
            <a:endParaRPr lang="ru-RU" sz="1500" strike="noStrike" spc="-1" dirty="0">
              <a:latin typeface="XO Oriel"/>
            </a:endParaRPr>
          </a:p>
        </p:txBody>
      </p:sp>
      <p:sp>
        <p:nvSpPr>
          <p:cNvPr id="150" name="Скругленный прямоугольник 9"/>
          <p:cNvSpPr/>
          <p:nvPr/>
        </p:nvSpPr>
        <p:spPr>
          <a:xfrm>
            <a:off x="7464491" y="535177"/>
            <a:ext cx="4090070" cy="1185120"/>
          </a:xfrm>
          <a:prstGeom prst="roundRect">
            <a:avLst>
              <a:gd name="adj" fmla="val 16667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     16 декабря – </a:t>
            </a:r>
            <a:r>
              <a:rPr lang="ru-RU" sz="1500" strike="noStrike" spc="-1" dirty="0" err="1">
                <a:latin typeface="Times New Roman"/>
                <a:ea typeface="DejaVu Sans"/>
              </a:rPr>
              <a:t>пгт</a:t>
            </a:r>
            <a:r>
              <a:rPr lang="ru-RU" sz="1500" strike="noStrike" spc="-1" dirty="0">
                <a:latin typeface="Times New Roman"/>
                <a:ea typeface="DejaVu Sans"/>
              </a:rPr>
              <a:t>. Селижарово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     17 декабря - г. Нелидово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     18 декабря - г. Тверь + Калининский МО</a:t>
            </a:r>
            <a:endParaRPr lang="ru-RU" sz="1500" strike="noStrike" spc="-1" dirty="0">
              <a:latin typeface="XO Orie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500" strike="noStrike" spc="-1" dirty="0">
                <a:latin typeface="Times New Roman"/>
                <a:ea typeface="DejaVu Sans"/>
              </a:rPr>
              <a:t>     19 декабря - г. Ржев</a:t>
            </a:r>
            <a:endParaRPr lang="ru-RU" sz="1500" strike="noStrike" spc="-1" dirty="0">
              <a:latin typeface="XO Oriel"/>
            </a:endParaRPr>
          </a:p>
        </p:txBody>
      </p:sp>
      <p:sp>
        <p:nvSpPr>
          <p:cNvPr id="151" name="PlaceHolder 1"/>
          <p:cNvSpPr/>
          <p:nvPr/>
        </p:nvSpPr>
        <p:spPr>
          <a:xfrm>
            <a:off x="9408240" y="6388560"/>
            <a:ext cx="2415240" cy="27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BD05E173-CBEF-4270-81D0-7C9B56E7ADF4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7</a:t>
            </a:fld>
            <a:endParaRPr lang="ru-RU" sz="1400" b="0" strike="noStrike" spc="-1">
              <a:latin typeface="XO Oriel"/>
            </a:endParaRPr>
          </a:p>
        </p:txBody>
      </p:sp>
      <p:sp>
        <p:nvSpPr>
          <p:cNvPr id="152" name="TextBox 10"/>
          <p:cNvSpPr/>
          <p:nvPr/>
        </p:nvSpPr>
        <p:spPr>
          <a:xfrm>
            <a:off x="5305172" y="5589561"/>
            <a:ext cx="606672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600" b="1" spc="-1" dirty="0">
                <a:latin typeface="Times New Roman"/>
              </a:rPr>
              <a:t>Ставка налога 6%</a:t>
            </a: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1A75BF0D-707E-4F67-B000-83D7050585CF}"/>
              </a:ext>
            </a:extLst>
          </p:cNvPr>
          <p:cNvSpPr/>
          <p:nvPr/>
        </p:nvSpPr>
        <p:spPr>
          <a:xfrm rot="10800000" flipV="1">
            <a:off x="5383766" y="6072928"/>
            <a:ext cx="6309747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600" i="1" spc="-1" dirty="0">
                <a:latin typeface="Times New Roman"/>
              </a:rPr>
              <a:t>* 31.12.2025 выходной день </a:t>
            </a:r>
          </a:p>
          <a:p>
            <a:pPr>
              <a:lnSpc>
                <a:spcPct val="100000"/>
              </a:lnSpc>
              <a:buNone/>
            </a:pPr>
            <a:r>
              <a:rPr lang="ru-RU" sz="1600" i="1" spc="-1" dirty="0">
                <a:latin typeface="Times New Roman"/>
              </a:rPr>
              <a:t>** не позднее 17.12.2025 при действии патента с 1 января 2026 г.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ACA7F8AC-E083-4E8F-A3C0-F0B0A292EC41}"/>
              </a:ext>
            </a:extLst>
          </p:cNvPr>
          <p:cNvCxnSpPr>
            <a:cxnSpLocks/>
          </p:cNvCxnSpPr>
          <p:nvPr/>
        </p:nvCxnSpPr>
        <p:spPr>
          <a:xfrm>
            <a:off x="631122" y="1754803"/>
            <a:ext cx="10472307" cy="99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CA3BF28D-A06C-49A0-A32F-6FD48F2E3A17}"/>
              </a:ext>
            </a:extLst>
          </p:cNvPr>
          <p:cNvCxnSpPr>
            <a:cxnSpLocks/>
          </p:cNvCxnSpPr>
          <p:nvPr/>
        </p:nvCxnSpPr>
        <p:spPr>
          <a:xfrm>
            <a:off x="737118" y="4122859"/>
            <a:ext cx="10472307" cy="6117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87243EF4-C685-4AB7-8898-A44AAB19D8B5}"/>
              </a:ext>
            </a:extLst>
          </p:cNvPr>
          <p:cNvCxnSpPr>
            <a:cxnSpLocks/>
          </p:cNvCxnSpPr>
          <p:nvPr/>
        </p:nvCxnSpPr>
        <p:spPr>
          <a:xfrm>
            <a:off x="737118" y="5132834"/>
            <a:ext cx="105996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0">
            <a:extLst>
              <a:ext uri="{FF2B5EF4-FFF2-40B4-BE49-F238E27FC236}">
                <a16:creationId xmlns:a16="http://schemas.microsoft.com/office/drawing/2014/main" id="{E24C7F23-25D9-4BBF-9559-8298763391E9}"/>
              </a:ext>
            </a:extLst>
          </p:cNvPr>
          <p:cNvSpPr/>
          <p:nvPr/>
        </p:nvSpPr>
        <p:spPr>
          <a:xfrm>
            <a:off x="4091277" y="1836608"/>
            <a:ext cx="4255673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b="1" u="sng" spc="-1" dirty="0">
                <a:solidFill>
                  <a:srgbClr val="C00000"/>
                </a:solidFill>
                <a:latin typeface="Times New Roman"/>
              </a:rPr>
              <a:t>1. Доходы за 2025 год более 20 млн руб.</a:t>
            </a:r>
          </a:p>
        </p:txBody>
      </p:sp>
      <p:sp>
        <p:nvSpPr>
          <p:cNvPr id="30" name="TextBox 10">
            <a:extLst>
              <a:ext uri="{FF2B5EF4-FFF2-40B4-BE49-F238E27FC236}">
                <a16:creationId xmlns:a16="http://schemas.microsoft.com/office/drawing/2014/main" id="{A008951C-7548-4F4A-A1A0-08AEFC070128}"/>
              </a:ext>
            </a:extLst>
          </p:cNvPr>
          <p:cNvSpPr/>
          <p:nvPr/>
        </p:nvSpPr>
        <p:spPr>
          <a:xfrm>
            <a:off x="5277179" y="4124045"/>
            <a:ext cx="7039232" cy="7850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Ставка налога 6% (Д)  или 15% (Д-Р)</a:t>
            </a:r>
            <a:endParaRPr lang="ru-RU" sz="1600" b="0" i="0" dirty="0">
              <a:solidFill>
                <a:srgbClr val="222222"/>
              </a:solidFill>
              <a:effectLst/>
              <a:latin typeface="Lab Grotesque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НДС 5% / 7%  - </a:t>
            </a:r>
            <a:r>
              <a:rPr lang="ru-RU" sz="160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при доходах более 20 млн руб. (в 2026 г.)</a:t>
            </a:r>
            <a:endParaRPr lang="ru-RU" sz="1600" strike="noStrike" spc="-1" dirty="0">
              <a:latin typeface="XO Oriel"/>
            </a:endParaRPr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id="{6E85C965-3851-4415-A145-3DDA0D4B6D7F}"/>
              </a:ext>
            </a:extLst>
          </p:cNvPr>
          <p:cNvSpPr/>
          <p:nvPr/>
        </p:nvSpPr>
        <p:spPr>
          <a:xfrm>
            <a:off x="4268561" y="5169785"/>
            <a:ext cx="4255673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b="1" u="sng" spc="-1" dirty="0">
                <a:solidFill>
                  <a:srgbClr val="C00000"/>
                </a:solidFill>
                <a:latin typeface="Times New Roman"/>
              </a:rPr>
              <a:t>2. Доходы за 2025 год менее 20 млн руб.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18588</TotalTime>
  <Words>853</Words>
  <Application>Microsoft Office PowerPoint</Application>
  <PresentationFormat>Широкоэкранный</PresentationFormat>
  <Paragraphs>171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</vt:lpstr>
      <vt:lpstr>Calibri</vt:lpstr>
      <vt:lpstr>DejaVu Sans</vt:lpstr>
      <vt:lpstr>Lab Grotesque</vt:lpstr>
      <vt:lpstr>Symbol</vt:lpstr>
      <vt:lpstr>Times New Roman</vt:lpstr>
      <vt:lpstr>Wingdings</vt:lpstr>
      <vt:lpstr>XO Oriel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транспорта Тверской области</dc:title>
  <dc:subject/>
  <dc:creator>zsl</dc:creator>
  <dc:description/>
  <cp:lastModifiedBy>Бабошина Дарья Васильевна</cp:lastModifiedBy>
  <cp:revision>1445</cp:revision>
  <cp:lastPrinted>2025-12-08T11:24:43Z</cp:lastPrinted>
  <dcterms:created xsi:type="dcterms:W3CDTF">2016-06-06T10:50:36Z</dcterms:created>
  <dcterms:modified xsi:type="dcterms:W3CDTF">2025-12-09T05:47:08Z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5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7</vt:i4>
  </property>
</Properties>
</file>