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49" r:id="rId1"/>
  </p:sldMasterIdLst>
  <p:notesMasterIdLst>
    <p:notesMasterId r:id="rId11"/>
  </p:notesMasterIdLst>
  <p:handoutMasterIdLst>
    <p:handoutMasterId r:id="rId12"/>
  </p:handoutMasterIdLst>
  <p:sldIdLst>
    <p:sldId id="436" r:id="rId2"/>
    <p:sldId id="393" r:id="rId3"/>
    <p:sldId id="433" r:id="rId4"/>
    <p:sldId id="427" r:id="rId5"/>
    <p:sldId id="434" r:id="rId6"/>
    <p:sldId id="432" r:id="rId7"/>
    <p:sldId id="435" r:id="rId8"/>
    <p:sldId id="396" r:id="rId9"/>
    <p:sldId id="403" r:id="rId10"/>
  </p:sldIdLst>
  <p:sldSz cx="12192000" cy="6858000"/>
  <p:notesSz cx="6669088" cy="992663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35D9D"/>
    <a:srgbClr val="FF9966"/>
    <a:srgbClr val="0034DA"/>
    <a:srgbClr val="B9C4F5"/>
    <a:srgbClr val="4F67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7" autoAdjust="0"/>
    <p:restoredTop sz="94478" autoAdjust="0"/>
  </p:normalViewPr>
  <p:slideViewPr>
    <p:cSldViewPr>
      <p:cViewPr varScale="1">
        <p:scale>
          <a:sx n="110" d="100"/>
          <a:sy n="110" d="100"/>
        </p:scale>
        <p:origin x="474" y="126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9F84FC2-917B-4678-82F5-D95B807176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665" cy="496888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346B5FA-CB35-4961-82AB-0F6ABA42B1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6888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8F937440-E4CE-48E3-9585-7E516921AD9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652C4A6-D860-4BEF-A6AE-324E0315FC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9751"/>
            <a:ext cx="2890665" cy="496888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ED3953D-55D5-49A2-81CD-9FEEDA9118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6866" y="9429751"/>
            <a:ext cx="2890665" cy="496888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D62FC1B-3FBB-46B1-86F7-1B8CFFF4C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6227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5565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66598" y="4715712"/>
            <a:ext cx="5334336" cy="446492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8584647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2B9277-EC74-70F3-6850-407059833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>
            <a:extLst>
              <a:ext uri="{FF2B5EF4-FFF2-40B4-BE49-F238E27FC236}">
                <a16:creationId xmlns:a16="http://schemas.microsoft.com/office/drawing/2014/main" id="{6399494B-F378-57CB-31F1-F3A066B196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55650"/>
            <a:ext cx="6615112" cy="37226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3926EF4F-101D-FFEC-E3B9-3306735C2D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66599" y="4715712"/>
            <a:ext cx="5335893" cy="44665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37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" y="760413"/>
            <a:ext cx="6650038" cy="37417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598" y="4742250"/>
            <a:ext cx="5335893" cy="44916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ru-RU" altLang="ru-RU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910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55650"/>
            <a:ext cx="6615112" cy="37226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599" y="4715712"/>
            <a:ext cx="5335893" cy="44665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824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55650"/>
            <a:ext cx="6615112" cy="37226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599" y="4715712"/>
            <a:ext cx="5335893" cy="44665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45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55650"/>
            <a:ext cx="6615112" cy="37226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599" y="4715712"/>
            <a:ext cx="5335893" cy="44665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613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55650"/>
            <a:ext cx="6615112" cy="37226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599" y="4715712"/>
            <a:ext cx="5335893" cy="44665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828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55650"/>
            <a:ext cx="6615112" cy="37226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599" y="4715712"/>
            <a:ext cx="5335893" cy="44665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622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" y="760413"/>
            <a:ext cx="6650038" cy="37417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598" y="4742250"/>
            <a:ext cx="5335893" cy="44916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ru-RU" altLang="ru-RU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910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" y="760413"/>
            <a:ext cx="6650038" cy="37417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598" y="4742250"/>
            <a:ext cx="5335893" cy="44916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ru-RU" altLang="ru-RU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910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330CCECD-EFDB-FF4E-BB26-2CF12E91A4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2844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D6CEF-0461-7348-84AD-9F16B4F8C3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3716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6AA83-A2C9-BC45-970E-955F92AB32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342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E10C4-A45F-C745-9C2C-BD5C0E2B25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574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EABE07AB-3494-004D-8881-3C9C90E0A4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34982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797A8-59DE-914C-8AA6-A42A988F73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6527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56C8A-52CE-FC49-8E4C-EE30935973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938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6566A-AAF1-F648-876A-00D1D9870D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481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95627-2715-D14E-A0C8-7CEE101558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1061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3CA59-DFD5-F745-91DB-B97A614410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354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>
            <a:spLocks/>
          </p:cNvSpPr>
          <p:nvPr/>
        </p:nvSpPr>
        <p:spPr bwMode="auto">
          <a:xfrm rot="420000" flipV="1">
            <a:off x="4220633" y="1108075"/>
            <a:ext cx="70104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prstDash val="solid"/>
            <a:round/>
            <a:headEnd/>
            <a:tailEnd/>
          </a:ln>
          <a:effectLst>
            <a:outerShdw blurRad="63500"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ru-RU"/>
          </a:p>
        </p:txBody>
      </p:sp>
      <p:sp>
        <p:nvSpPr>
          <p:cNvPr id="6" name="Right Triangle 11"/>
          <p:cNvSpPr>
            <a:spLocks noChangeArrowheads="1"/>
          </p:cNvSpPr>
          <p:nvPr/>
        </p:nvSpPr>
        <p:spPr bwMode="auto">
          <a:xfrm rot="420000" flipV="1">
            <a:off x="10672234" y="5359401"/>
            <a:ext cx="207433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blurRad="19685" dist="6350" dir="12899787" algn="tl" rotWithShape="0">
              <a:srgbClr val="000000">
                <a:alpha val="46999"/>
              </a:srgbClr>
            </a:outerShdw>
          </a:effectLst>
        </p:spPr>
        <p:txBody>
          <a:bodyPr anchor="ctr"/>
          <a:lstStyle/>
          <a:p>
            <a:pPr algn="ctr"/>
            <a:endParaRPr lang="en-US" altLang="ru-RU">
              <a:solidFill>
                <a:srgbClr val="FFFFFF"/>
              </a:solidFill>
              <a:latin typeface="Constantia" charset="0"/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8" charset="0"/>
              <a:buNone/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8" charset="0"/>
              <a:buNone/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fld id="{55BCC91F-F9DB-5344-8D59-1A0F6FD993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762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8" charset="0"/>
              <a:buNone/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8" charset="0"/>
              <a:buNone/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609600" y="70485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935164"/>
            <a:ext cx="109728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buFont typeface="Times New Roman" pitchFamily="18" charset="0"/>
              <a:buNone/>
              <a:defRPr kumimoji="0" sz="1200">
                <a:solidFill>
                  <a:schemeClr val="tx2">
                    <a:shade val="90000"/>
                  </a:schemeClr>
                </a:solidFill>
                <a:ea typeface="SimSun" pitchFamily="2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buFont typeface="Times New Roman" pitchFamily="18" charset="0"/>
              <a:buNone/>
              <a:defRPr kumimoji="0" sz="1200">
                <a:solidFill>
                  <a:schemeClr val="tx2">
                    <a:shade val="90000"/>
                  </a:schemeClr>
                </a:solidFill>
                <a:ea typeface="SimSun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fld id="{AAB70245-8132-9043-818E-154BDF381638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25399" y="203200"/>
            <a:ext cx="12240684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pitchFamily="18" charset="0"/>
                <a:buNone/>
                <a:defRPr/>
              </a:pPr>
              <a:endParaRPr lang="en-US">
                <a:ea typeface="SimSun" pitchFamily="2" charset="-122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buFont typeface="Times New Roman" pitchFamily="18" charset="0"/>
                <a:buNone/>
                <a:defRPr/>
              </a:pPr>
              <a:endParaRPr lang="en-US">
                <a:ea typeface="SimSun" pitchFamily="2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62" r:id="rId2"/>
    <p:sldLayoutId id="2147483971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72" r:id="rId9"/>
    <p:sldLayoutId id="2147483968" r:id="rId10"/>
    <p:sldLayoutId id="214748396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3F72B-9930-1527-BD87-E6AE0DA73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5">
            <a:extLst>
              <a:ext uri="{FF2B5EF4-FFF2-40B4-BE49-F238E27FC236}">
                <a16:creationId xmlns:a16="http://schemas.microsoft.com/office/drawing/2014/main" id="{8A319681-CD5F-975F-F0E8-FB2FAAB74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4" y="4292601"/>
            <a:ext cx="7343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CB9F35-4F82-F1A0-0B6A-1B681566A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335" y="0"/>
            <a:ext cx="1992178" cy="692696"/>
          </a:xfrm>
          <a:prstGeom prst="rect">
            <a:avLst/>
          </a:prstGeom>
        </p:spPr>
      </p:pic>
      <p:sp>
        <p:nvSpPr>
          <p:cNvPr id="3" name="Заголовок 4">
            <a:extLst>
              <a:ext uri="{FF2B5EF4-FFF2-40B4-BE49-F238E27FC236}">
                <a16:creationId xmlns:a16="http://schemas.microsoft.com/office/drawing/2014/main" id="{F050CFDC-1089-D297-497F-A50C0BBAFB7D}"/>
              </a:ext>
            </a:extLst>
          </p:cNvPr>
          <p:cNvSpPr txBox="1">
            <a:spLocks/>
          </p:cNvSpPr>
          <p:nvPr/>
        </p:nvSpPr>
        <p:spPr>
          <a:xfrm>
            <a:off x="479376" y="2636912"/>
            <a:ext cx="11233248" cy="237626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defTabSz="914400" eaLnBrk="1" hangingPunct="1">
              <a:buClrTx/>
              <a:buSzTx/>
              <a:buFontTx/>
            </a:pPr>
            <a:r>
              <a:rPr lang="ru-RU" altLang="ru-RU" sz="4800" b="1" dirty="0">
                <a:solidFill>
                  <a:schemeClr val="tx1"/>
                </a:solidFill>
                <a:ea typeface="Arial" charset="0"/>
                <a:cs typeface="Arial" charset="0"/>
              </a:rPr>
              <a:t>Финансовая поддержка </a:t>
            </a:r>
          </a:p>
          <a:p>
            <a:pPr algn="ctr" defTabSz="914400" eaLnBrk="1" hangingPunct="1">
              <a:buClrTx/>
              <a:buSzTx/>
              <a:buFontTx/>
            </a:pPr>
            <a:r>
              <a:rPr lang="ru-RU" altLang="ru-RU" sz="4800" b="1" dirty="0">
                <a:solidFill>
                  <a:schemeClr val="tx1"/>
                </a:solidFill>
                <a:ea typeface="Arial" charset="0"/>
                <a:cs typeface="Arial" charset="0"/>
              </a:rPr>
              <a:t>субъектов малого и среднего предпринимательства</a:t>
            </a:r>
            <a:br>
              <a:rPr lang="ru-RU" altLang="ru-RU" sz="4800" b="1" dirty="0">
                <a:solidFill>
                  <a:schemeClr val="tx1"/>
                </a:solidFill>
                <a:ea typeface="Arial" charset="0"/>
                <a:cs typeface="Arial" charset="0"/>
              </a:rPr>
            </a:br>
            <a:endParaRPr lang="ru-RU" altLang="ru-RU" sz="4800" dirty="0">
              <a:solidFill>
                <a:schemeClr val="tx1"/>
              </a:solidFill>
            </a:endParaRPr>
          </a:p>
        </p:txBody>
      </p:sp>
      <p:pic>
        <p:nvPicPr>
          <p:cNvPr id="10" name="Рисунок 6">
            <a:extLst>
              <a:ext uri="{FF2B5EF4-FFF2-40B4-BE49-F238E27FC236}">
                <a16:creationId xmlns:a16="http://schemas.microsoft.com/office/drawing/2014/main" id="{E7A3F5AE-4D19-8490-CA59-EA79E2A0D2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97" y="1196752"/>
            <a:ext cx="891755" cy="914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4">
            <a:extLst>
              <a:ext uri="{FF2B5EF4-FFF2-40B4-BE49-F238E27FC236}">
                <a16:creationId xmlns:a16="http://schemas.microsoft.com/office/drawing/2014/main" id="{8D6B55BE-5D9E-2B62-6222-3DF0A695F033}"/>
              </a:ext>
            </a:extLst>
          </p:cNvPr>
          <p:cNvSpPr txBox="1">
            <a:spLocks/>
          </p:cNvSpPr>
          <p:nvPr/>
        </p:nvSpPr>
        <p:spPr bwMode="auto">
          <a:xfrm>
            <a:off x="4007768" y="1340768"/>
            <a:ext cx="5328592" cy="669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defTabSz="914400" eaLnBrk="1" hangingPunct="1">
              <a:buClrTx/>
              <a:buSzTx/>
              <a:buFontTx/>
            </a:pPr>
            <a:r>
              <a:rPr lang="ru-RU" altLang="ru-RU" sz="2050" b="1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ФОНД СОДЕЙСТВИЯ КРЕДИТОВАНИЮ</a:t>
            </a:r>
          </a:p>
          <a:p>
            <a:pPr defTabSz="914400" eaLnBrk="1" hangingPunct="1">
              <a:buClrTx/>
              <a:buSzTx/>
              <a:buFontTx/>
            </a:pPr>
            <a:r>
              <a:rPr lang="ru-RU" altLang="ru-RU" sz="1600" b="1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МАЛОГО И СРЕДНЕГО ПРЕДПРИНИМАТЕЛЬСТВА</a:t>
            </a:r>
          </a:p>
          <a:p>
            <a:pPr defTabSz="914400" eaLnBrk="1" hangingPunct="1">
              <a:buClrTx/>
              <a:buSzTx/>
              <a:buFontTx/>
            </a:pPr>
            <a:r>
              <a:rPr lang="ru-RU" altLang="ru-RU" sz="1450" b="1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ТВЕРСКОЙ ОБЛАСТИ (МИКРОКРЕДИТНАЯ КОМПАНИЯ)</a:t>
            </a:r>
          </a:p>
        </p:txBody>
      </p:sp>
    </p:spTree>
    <p:extLst>
      <p:ext uri="{BB962C8B-B14F-4D97-AF65-F5344CB8AC3E}">
        <p14:creationId xmlns:p14="http://schemas.microsoft.com/office/powerpoint/2010/main" val="13089340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1505998" y="1078642"/>
            <a:ext cx="9144000" cy="525401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виды деятельности Фонда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424114" y="4292601"/>
            <a:ext cx="7343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803412" y="3657031"/>
            <a:ext cx="10549172" cy="224676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9pPr>
          </a:lstStyle>
          <a:p>
            <a:pPr marL="342900" indent="-342900" algn="just">
              <a:buFont typeface="Arial" charset="0"/>
              <a:buChar char="•"/>
              <a:defRPr/>
            </a:pPr>
            <a:r>
              <a:rPr lang="ru-RU" altLang="ru-RU" sz="2800" kern="0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поручительств по обязательствам субъектов малого и среднего предпринимательства перед кредиторами по кредитным договорам, договорам о предоставлении банковской гарантии, договорам финансовой аренды (лизинга)</a:t>
            </a:r>
            <a:endParaRPr lang="ru-RU" altLang="ru-RU" sz="2800" kern="0" dirty="0">
              <a:solidFill>
                <a:srgbClr val="4F679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1EA9A9B-D164-E64D-8459-5F82F6737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822" y="-27016"/>
            <a:ext cx="1992178" cy="692696"/>
          </a:xfrm>
          <a:prstGeom prst="rect">
            <a:avLst/>
          </a:prstGeom>
        </p:spPr>
      </p:pic>
      <p:sp>
        <p:nvSpPr>
          <p:cNvPr id="13" name="Заголовок 3">
            <a:extLst>
              <a:ext uri="{FF2B5EF4-FFF2-40B4-BE49-F238E27FC236}">
                <a16:creationId xmlns:a16="http://schemas.microsoft.com/office/drawing/2014/main" id="{DE210DDA-EF29-443D-9998-42C25147503D}"/>
              </a:ext>
            </a:extLst>
          </p:cNvPr>
          <p:cNvSpPr txBox="1">
            <a:spLocks/>
          </p:cNvSpPr>
          <p:nvPr/>
        </p:nvSpPr>
        <p:spPr>
          <a:xfrm>
            <a:off x="803412" y="2276872"/>
            <a:ext cx="10585176" cy="95410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9pPr>
          </a:lstStyle>
          <a:p>
            <a:pPr marL="342900" indent="-342900" algn="just">
              <a:buFont typeface="Arial" charset="0"/>
              <a:buChar char="•"/>
              <a:defRPr/>
            </a:pPr>
            <a:r>
              <a:rPr lang="ru-RU" altLang="ru-RU" sz="2800" kern="0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займов субъектам малого и среднего предпринимательства</a:t>
            </a:r>
            <a:endParaRPr lang="ru-RU" altLang="ru-RU" sz="2800" kern="0" dirty="0">
              <a:solidFill>
                <a:srgbClr val="4F679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2991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79376" y="599344"/>
            <a:ext cx="8424936" cy="525401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pAutoFit/>
          </a:bodyPr>
          <a:lstStyle/>
          <a:p>
            <a:pPr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Займы Фонда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424114" y="4292601"/>
            <a:ext cx="7343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EA9A9B-D164-E64D-8459-5F82F6737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335" y="0"/>
            <a:ext cx="1992178" cy="692696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54EFD61-366C-4DC1-B515-710B074CD7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998220"/>
              </p:ext>
            </p:extLst>
          </p:nvPr>
        </p:nvGraphicFramePr>
        <p:xfrm>
          <a:off x="479376" y="1164902"/>
          <a:ext cx="110892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89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«Приоритет инвестиционный»</a:t>
                      </a: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4EF9A0B-CA07-4D03-B8FF-9B462A43900D}"/>
              </a:ext>
            </a:extLst>
          </p:cNvPr>
          <p:cNvSpPr txBox="1"/>
          <p:nvPr/>
        </p:nvSpPr>
        <p:spPr>
          <a:xfrm>
            <a:off x="479376" y="1772816"/>
            <a:ext cx="6454228" cy="2485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6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Предоставление займов субъектам МСП, занятым в: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сельском хозяйстве, лесоводстве, рыбоводстве </a:t>
            </a:r>
            <a:r>
              <a:rPr lang="ru-RU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(раздел А)</a:t>
            </a: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обрабатывающем производстве </a:t>
            </a:r>
            <a:r>
              <a:rPr lang="ru-RU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(раздел С)</a:t>
            </a: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сфере туризма </a:t>
            </a:r>
            <a:r>
              <a:rPr lang="ru-RU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(раздел </a:t>
            </a:r>
            <a:r>
              <a:rPr lang="en-US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I)</a:t>
            </a: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санаторно-курортном лечении;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издательской деятельности, информации и связи </a:t>
            </a:r>
            <a:r>
              <a:rPr lang="ru-RU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(раздел </a:t>
            </a:r>
            <a:r>
              <a:rPr lang="en-US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J)</a:t>
            </a: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научных исследованиях и разработках</a:t>
            </a:r>
            <a:r>
              <a:rPr lang="en-US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(</a:t>
            </a:r>
            <a:r>
              <a:rPr lang="ru-RU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класс 72 раздел </a:t>
            </a:r>
            <a:r>
              <a:rPr lang="en-US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);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музейной деятельности;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социальном предпринимательстве;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субъекты МСП монопрофильных МО</a:t>
            </a:r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48B9A794-8E9F-4D51-A5D3-0B71BF16A11E}"/>
              </a:ext>
            </a:extLst>
          </p:cNvPr>
          <p:cNvGrpSpPr/>
          <p:nvPr/>
        </p:nvGrpSpPr>
        <p:grpSpPr>
          <a:xfrm>
            <a:off x="626852" y="5357544"/>
            <a:ext cx="2390793" cy="937561"/>
            <a:chOff x="395536" y="4365105"/>
            <a:chExt cx="2390793" cy="93756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6F53895-19B4-49F0-8F3E-DF7783013924}"/>
                </a:ext>
              </a:extLst>
            </p:cNvPr>
            <p:cNvSpPr txBox="1"/>
            <p:nvPr/>
          </p:nvSpPr>
          <p:spPr>
            <a:xfrm>
              <a:off x="395536" y="4365105"/>
              <a:ext cx="1518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СУММА ЗАЙМА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EF7221DF-20E4-482F-810C-63603A45A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841" y="4677513"/>
              <a:ext cx="639863" cy="625153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AA4FA71-69D9-40D2-960A-CA97357A0C36}"/>
                </a:ext>
              </a:extLst>
            </p:cNvPr>
            <p:cNvSpPr txBox="1"/>
            <p:nvPr/>
          </p:nvSpPr>
          <p:spPr>
            <a:xfrm>
              <a:off x="1043608" y="4653136"/>
              <a:ext cx="17427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От 200 </a:t>
              </a:r>
              <a:r>
                <a:rPr lang="ru-RU" sz="14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тыс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 рублей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до 5 млн рублей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4EF6270-AC51-41DF-82E8-59450A46A20D}"/>
              </a:ext>
            </a:extLst>
          </p:cNvPr>
          <p:cNvSpPr txBox="1"/>
          <p:nvPr/>
        </p:nvSpPr>
        <p:spPr>
          <a:xfrm>
            <a:off x="6600056" y="5229200"/>
            <a:ext cx="1867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400" dirty="0">
                <a:solidFill>
                  <a:srgbClr val="0072BC"/>
                </a:solidFill>
                <a:latin typeface="Arial" pitchFamily="34" charset="0"/>
                <a:ea typeface="+mn-ea"/>
                <a:cs typeface="Arial" pitchFamily="34" charset="0"/>
              </a:rPr>
              <a:t>СТАВКА ПО ЗАЙМУ</a:t>
            </a:r>
            <a:endParaRPr lang="ru-RU" sz="14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DF5C0C9B-BB62-416A-8072-18B5623217F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630" y="5697381"/>
            <a:ext cx="632508" cy="603089"/>
          </a:xfrm>
          <a:prstGeom prst="rect">
            <a:avLst/>
          </a:prstGeom>
        </p:spPr>
      </p:pic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37806E1A-0C75-4534-936E-C36966507AC6}"/>
              </a:ext>
            </a:extLst>
          </p:cNvPr>
          <p:cNvGrpSpPr/>
          <p:nvPr/>
        </p:nvGrpSpPr>
        <p:grpSpPr>
          <a:xfrm>
            <a:off x="4002674" y="5329982"/>
            <a:ext cx="2094484" cy="948419"/>
            <a:chOff x="3059830" y="4581128"/>
            <a:chExt cx="2094484" cy="94841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1009134-8560-4BC0-844C-F01609D76184}"/>
                </a:ext>
              </a:extLst>
            </p:cNvPr>
            <p:cNvSpPr txBox="1"/>
            <p:nvPr/>
          </p:nvSpPr>
          <p:spPr>
            <a:xfrm>
              <a:off x="3059830" y="4581128"/>
              <a:ext cx="13524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СРОК ЗАЙМА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42" name="Рисунок 41">
              <a:extLst>
                <a:ext uri="{FF2B5EF4-FFF2-40B4-BE49-F238E27FC236}">
                  <a16:creationId xmlns:a16="http://schemas.microsoft.com/office/drawing/2014/main" id="{95538A78-C5BF-4189-9B1D-A1246D806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5928" y="4941168"/>
              <a:ext cx="603089" cy="58837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00E128F-75DE-4F75-B2BA-557BBE232659}"/>
                </a:ext>
              </a:extLst>
            </p:cNvPr>
            <p:cNvSpPr txBox="1"/>
            <p:nvPr/>
          </p:nvSpPr>
          <p:spPr>
            <a:xfrm>
              <a:off x="3729169" y="5053316"/>
              <a:ext cx="14251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До 36 месяцев</a:t>
              </a:r>
            </a:p>
          </p:txBody>
        </p:sp>
      </p:grp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C4BF06C-CA5F-3312-C2DE-3645BB39AD16}"/>
              </a:ext>
            </a:extLst>
          </p:cNvPr>
          <p:cNvSpPr/>
          <p:nvPr/>
        </p:nvSpPr>
        <p:spPr>
          <a:xfrm>
            <a:off x="479955" y="4213537"/>
            <a:ext cx="56886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ЦЕЛЬ ЗАЙМА – финансирование инвестиций</a:t>
            </a: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14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ОБЕСПЕЧЕНИЕ –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поручительство физических (юридических лиц), движимое и недвижимое имущество (не менее 70% от суммы займа)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FE087F-681A-AC60-4D12-DC0E270604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604" y="1889241"/>
            <a:ext cx="4635004" cy="2896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CF3F96-2192-D5DB-D632-24FADEAB40A4}"/>
              </a:ext>
            </a:extLst>
          </p:cNvPr>
          <p:cNvSpPr txBox="1"/>
          <p:nvPr/>
        </p:nvSpPr>
        <p:spPr>
          <a:xfrm>
            <a:off x="7320136" y="5960314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3200" b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7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% годовых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50832328-7670-EA05-1C46-BB67A236DDE1}"/>
              </a:ext>
            </a:extLst>
          </p:cNvPr>
          <p:cNvGrpSpPr/>
          <p:nvPr/>
        </p:nvGrpSpPr>
        <p:grpSpPr>
          <a:xfrm>
            <a:off x="7320136" y="5464969"/>
            <a:ext cx="3824378" cy="739244"/>
            <a:chOff x="7320136" y="5373216"/>
            <a:chExt cx="3824378" cy="73924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A38988-4801-415C-A7A5-609D7707A6F7}"/>
                </a:ext>
              </a:extLst>
            </p:cNvPr>
            <p:cNvSpPr txBox="1"/>
            <p:nvPr/>
          </p:nvSpPr>
          <p:spPr>
            <a:xfrm>
              <a:off x="7320136" y="5373216"/>
              <a:ext cx="37444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3200" b="1" dirty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5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% годовых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31A724E-C824-EB70-B9C4-39213E5288CA}"/>
                </a:ext>
              </a:extLst>
            </p:cNvPr>
            <p:cNvSpPr txBox="1"/>
            <p:nvPr/>
          </p:nvSpPr>
          <p:spPr>
            <a:xfrm>
              <a:off x="8457478" y="5589240"/>
              <a:ext cx="26870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(предшествующие 3 года  безубыточная деятельность)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87885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79376" y="599344"/>
            <a:ext cx="8424936" cy="525401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pAutoFit/>
          </a:bodyPr>
          <a:lstStyle/>
          <a:p>
            <a:pPr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Займы Фонда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424114" y="4292601"/>
            <a:ext cx="7343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EA9A9B-D164-E64D-8459-5F82F6737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335" y="0"/>
            <a:ext cx="1992178" cy="692696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54EFD61-366C-4DC1-B515-710B074CD7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9120782"/>
              </p:ext>
            </p:extLst>
          </p:nvPr>
        </p:nvGraphicFramePr>
        <p:xfrm>
          <a:off x="479376" y="1164902"/>
          <a:ext cx="110892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89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«Приоритет оборотный»</a:t>
                      </a: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48B9A794-8E9F-4D51-A5D3-0B71BF16A11E}"/>
              </a:ext>
            </a:extLst>
          </p:cNvPr>
          <p:cNvGrpSpPr/>
          <p:nvPr/>
        </p:nvGrpSpPr>
        <p:grpSpPr>
          <a:xfrm>
            <a:off x="626852" y="5337799"/>
            <a:ext cx="2390793" cy="937561"/>
            <a:chOff x="395536" y="4365105"/>
            <a:chExt cx="2390793" cy="93756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6F53895-19B4-49F0-8F3E-DF7783013924}"/>
                </a:ext>
              </a:extLst>
            </p:cNvPr>
            <p:cNvSpPr txBox="1"/>
            <p:nvPr/>
          </p:nvSpPr>
          <p:spPr>
            <a:xfrm>
              <a:off x="395536" y="4365105"/>
              <a:ext cx="1518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СУММА ЗАЙМА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EF7221DF-20E4-482F-810C-63603A45A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841" y="4677513"/>
              <a:ext cx="639863" cy="625153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AA4FA71-69D9-40D2-960A-CA97357A0C36}"/>
                </a:ext>
              </a:extLst>
            </p:cNvPr>
            <p:cNvSpPr txBox="1"/>
            <p:nvPr/>
          </p:nvSpPr>
          <p:spPr>
            <a:xfrm>
              <a:off x="1043608" y="4653136"/>
              <a:ext cx="17427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От 200 </a:t>
              </a:r>
              <a:r>
                <a:rPr lang="ru-RU" sz="14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тыс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 рублей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до 5 млн рублей</a:t>
              </a:r>
            </a:p>
          </p:txBody>
        </p:sp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C492C7D3-1E55-4ED5-88C7-72AD693AB7B6}"/>
              </a:ext>
            </a:extLst>
          </p:cNvPr>
          <p:cNvGrpSpPr/>
          <p:nvPr/>
        </p:nvGrpSpPr>
        <p:grpSpPr>
          <a:xfrm>
            <a:off x="7608168" y="5309176"/>
            <a:ext cx="2018897" cy="963129"/>
            <a:chOff x="4716016" y="4365105"/>
            <a:chExt cx="2018897" cy="96312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4EF6270-AC51-41DF-82E8-59450A46A20D}"/>
                </a:ext>
              </a:extLst>
            </p:cNvPr>
            <p:cNvSpPr txBox="1"/>
            <p:nvPr/>
          </p:nvSpPr>
          <p:spPr>
            <a:xfrm>
              <a:off x="4716016" y="4365105"/>
              <a:ext cx="18671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СТАВКА ПО ЗАЙМУ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38" name="Рисунок 37">
              <a:extLst>
                <a:ext uri="{FF2B5EF4-FFF2-40B4-BE49-F238E27FC236}">
                  <a16:creationId xmlns:a16="http://schemas.microsoft.com/office/drawing/2014/main" id="{DF5C0C9B-BB62-416A-8072-18B562321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3590" y="4725145"/>
              <a:ext cx="632508" cy="60308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A38988-4801-415C-A7A5-609D7707A6F7}"/>
                </a:ext>
              </a:extLst>
            </p:cNvPr>
            <p:cNvSpPr txBox="1"/>
            <p:nvPr/>
          </p:nvSpPr>
          <p:spPr>
            <a:xfrm>
              <a:off x="5436096" y="4717177"/>
              <a:ext cx="12988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3200" b="1" dirty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% годовых</a:t>
              </a:r>
            </a:p>
          </p:txBody>
        </p:sp>
      </p:grp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37806E1A-0C75-4534-936E-C36966507AC6}"/>
              </a:ext>
            </a:extLst>
          </p:cNvPr>
          <p:cNvGrpSpPr/>
          <p:nvPr/>
        </p:nvGrpSpPr>
        <p:grpSpPr>
          <a:xfrm>
            <a:off x="4433564" y="5309176"/>
            <a:ext cx="2094484" cy="948419"/>
            <a:chOff x="3059830" y="4581128"/>
            <a:chExt cx="2094484" cy="94841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1009134-8560-4BC0-844C-F01609D76184}"/>
                </a:ext>
              </a:extLst>
            </p:cNvPr>
            <p:cNvSpPr txBox="1"/>
            <p:nvPr/>
          </p:nvSpPr>
          <p:spPr>
            <a:xfrm>
              <a:off x="3059830" y="4581128"/>
              <a:ext cx="13524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СРОК ЗАЙМА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42" name="Рисунок 41">
              <a:extLst>
                <a:ext uri="{FF2B5EF4-FFF2-40B4-BE49-F238E27FC236}">
                  <a16:creationId xmlns:a16="http://schemas.microsoft.com/office/drawing/2014/main" id="{95538A78-C5BF-4189-9B1D-A1246D806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5928" y="4941168"/>
              <a:ext cx="603089" cy="58837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00E128F-75DE-4F75-B2BA-557BBE232659}"/>
                </a:ext>
              </a:extLst>
            </p:cNvPr>
            <p:cNvSpPr txBox="1"/>
            <p:nvPr/>
          </p:nvSpPr>
          <p:spPr>
            <a:xfrm>
              <a:off x="3729169" y="5053316"/>
              <a:ext cx="14251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До 18 месяцев</a:t>
              </a: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796" y="1900505"/>
            <a:ext cx="4568803" cy="3040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C4BF06C-CA5F-3312-C2DE-3645BB39AD16}"/>
              </a:ext>
            </a:extLst>
          </p:cNvPr>
          <p:cNvSpPr/>
          <p:nvPr/>
        </p:nvSpPr>
        <p:spPr>
          <a:xfrm>
            <a:off x="479376" y="3936538"/>
            <a:ext cx="568863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/>
              </a:solidFill>
            </a:endParaRPr>
          </a:p>
          <a:p>
            <a:r>
              <a:rPr lang="ru-RU" dirty="0">
                <a:solidFill>
                  <a:schemeClr val="accent1"/>
                </a:solidFill>
              </a:rPr>
              <a:t>ЦЕЛЬ ЗАЙМА – пополнение оборотных средств</a:t>
            </a: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14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ОБЕСПЕЧЕНИЕ –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поручительство физических (юридических лиц), движимое и недвижимое имущество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SimSun" charset="-122"/>
                <a:cs typeface="Arial" pitchFamily="34" charset="0"/>
              </a:rPr>
              <a:t>(не менее 70% от суммы займа)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4E2AEB-ACC4-2EE1-3776-7A7BC040AD91}"/>
              </a:ext>
            </a:extLst>
          </p:cNvPr>
          <p:cNvSpPr txBox="1"/>
          <p:nvPr/>
        </p:nvSpPr>
        <p:spPr>
          <a:xfrm>
            <a:off x="479376" y="1772816"/>
            <a:ext cx="6454228" cy="2485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6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Предоставление займов субъектам МСП, занятым в: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сельском хозяйстве, лесоводстве, рыбоводстве </a:t>
            </a:r>
            <a:r>
              <a:rPr lang="ru-RU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(раздел А)</a:t>
            </a: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обрабатывающем производстве </a:t>
            </a:r>
            <a:r>
              <a:rPr lang="ru-RU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(раздел С)</a:t>
            </a: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сфере туризма </a:t>
            </a:r>
            <a:r>
              <a:rPr lang="ru-RU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(раздел </a:t>
            </a:r>
            <a:r>
              <a:rPr lang="en-US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I)</a:t>
            </a: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санаторно-курортном лечении;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издательской деятельности, информации и связи </a:t>
            </a:r>
            <a:r>
              <a:rPr lang="ru-RU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(раздел </a:t>
            </a:r>
            <a:r>
              <a:rPr lang="en-US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J)</a:t>
            </a: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научных исследованиях и разработках</a:t>
            </a:r>
            <a:r>
              <a:rPr lang="en-US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(</a:t>
            </a:r>
            <a:r>
              <a:rPr lang="ru-RU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класс 72 раздел </a:t>
            </a:r>
            <a:r>
              <a:rPr lang="en-US" sz="13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);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музейной деятельности;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социальном предпринимательстве;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55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- субъекты МСП монопрофильных МО</a:t>
            </a:r>
          </a:p>
        </p:txBody>
      </p:sp>
    </p:spTree>
    <p:extLst>
      <p:ext uri="{BB962C8B-B14F-4D97-AF65-F5344CB8AC3E}">
        <p14:creationId xmlns:p14="http://schemas.microsoft.com/office/powerpoint/2010/main" val="15696684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79376" y="599344"/>
            <a:ext cx="8424936" cy="525401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pAutoFit/>
          </a:bodyPr>
          <a:lstStyle/>
          <a:p>
            <a:pPr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Займы Фонда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424114" y="4292601"/>
            <a:ext cx="7343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EA9A9B-D164-E64D-8459-5F82F6737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335" y="0"/>
            <a:ext cx="1992178" cy="692696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54EFD61-366C-4DC1-B515-710B074CD7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1464551"/>
              </p:ext>
            </p:extLst>
          </p:nvPr>
        </p:nvGraphicFramePr>
        <p:xfrm>
          <a:off x="479376" y="1164902"/>
          <a:ext cx="110892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89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«Старт»</a:t>
                      </a: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4EF9A0B-CA07-4D03-B8FF-9B462A43900D}"/>
              </a:ext>
            </a:extLst>
          </p:cNvPr>
          <p:cNvSpPr txBox="1"/>
          <p:nvPr/>
        </p:nvSpPr>
        <p:spPr>
          <a:xfrm>
            <a:off x="479376" y="2021939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6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Для субъектов МСП Тверской области, действующих менее 24 месяцев – начинающих предпринимателей</a:t>
            </a:r>
            <a:endParaRPr lang="ru-RU" sz="1100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48B9A794-8E9F-4D51-A5D3-0B71BF16A11E}"/>
              </a:ext>
            </a:extLst>
          </p:cNvPr>
          <p:cNvGrpSpPr/>
          <p:nvPr/>
        </p:nvGrpSpPr>
        <p:grpSpPr>
          <a:xfrm>
            <a:off x="626852" y="5337799"/>
            <a:ext cx="2390793" cy="937561"/>
            <a:chOff x="395536" y="4365105"/>
            <a:chExt cx="2390793" cy="93756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6F53895-19B4-49F0-8F3E-DF7783013924}"/>
                </a:ext>
              </a:extLst>
            </p:cNvPr>
            <p:cNvSpPr txBox="1"/>
            <p:nvPr/>
          </p:nvSpPr>
          <p:spPr>
            <a:xfrm>
              <a:off x="395536" y="4365105"/>
              <a:ext cx="1518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СУММА ЗАЙМА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EF7221DF-20E4-482F-810C-63603A45A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841" y="4677513"/>
              <a:ext cx="639863" cy="625153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AA4FA71-69D9-40D2-960A-CA97357A0C36}"/>
                </a:ext>
              </a:extLst>
            </p:cNvPr>
            <p:cNvSpPr txBox="1"/>
            <p:nvPr/>
          </p:nvSpPr>
          <p:spPr>
            <a:xfrm>
              <a:off x="1043608" y="4653136"/>
              <a:ext cx="17427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От 200 </a:t>
              </a:r>
              <a:r>
                <a:rPr lang="ru-RU" sz="14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тыс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 рублей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до 2 млн рублей</a:t>
              </a:r>
            </a:p>
          </p:txBody>
        </p:sp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C492C7D3-1E55-4ED5-88C7-72AD693AB7B6}"/>
              </a:ext>
            </a:extLst>
          </p:cNvPr>
          <p:cNvGrpSpPr/>
          <p:nvPr/>
        </p:nvGrpSpPr>
        <p:grpSpPr>
          <a:xfrm>
            <a:off x="7608168" y="5309176"/>
            <a:ext cx="2018897" cy="963129"/>
            <a:chOff x="4716016" y="4365105"/>
            <a:chExt cx="2018897" cy="96312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4EF6270-AC51-41DF-82E8-59450A46A20D}"/>
                </a:ext>
              </a:extLst>
            </p:cNvPr>
            <p:cNvSpPr txBox="1"/>
            <p:nvPr/>
          </p:nvSpPr>
          <p:spPr>
            <a:xfrm>
              <a:off x="4716016" y="4365105"/>
              <a:ext cx="18671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СТАВКА ПО ЗАЙМУ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38" name="Рисунок 37">
              <a:extLst>
                <a:ext uri="{FF2B5EF4-FFF2-40B4-BE49-F238E27FC236}">
                  <a16:creationId xmlns:a16="http://schemas.microsoft.com/office/drawing/2014/main" id="{DF5C0C9B-BB62-416A-8072-18B562321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3590" y="4725145"/>
              <a:ext cx="632508" cy="60308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A38988-4801-415C-A7A5-609D7707A6F7}"/>
                </a:ext>
              </a:extLst>
            </p:cNvPr>
            <p:cNvSpPr txBox="1"/>
            <p:nvPr/>
          </p:nvSpPr>
          <p:spPr>
            <a:xfrm>
              <a:off x="5436096" y="4708466"/>
              <a:ext cx="12988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3200" b="1" dirty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% годовых</a:t>
              </a:r>
            </a:p>
          </p:txBody>
        </p:sp>
      </p:grp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37806E1A-0C75-4534-936E-C36966507AC6}"/>
              </a:ext>
            </a:extLst>
          </p:cNvPr>
          <p:cNvGrpSpPr/>
          <p:nvPr/>
        </p:nvGrpSpPr>
        <p:grpSpPr>
          <a:xfrm>
            <a:off x="3935760" y="5309176"/>
            <a:ext cx="3384376" cy="948419"/>
            <a:chOff x="3059830" y="4581128"/>
            <a:chExt cx="3394509" cy="94841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1009134-8560-4BC0-844C-F01609D76184}"/>
                </a:ext>
              </a:extLst>
            </p:cNvPr>
            <p:cNvSpPr txBox="1"/>
            <p:nvPr/>
          </p:nvSpPr>
          <p:spPr>
            <a:xfrm>
              <a:off x="3059830" y="4581128"/>
              <a:ext cx="13524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СРОК ЗАЙМА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42" name="Рисунок 41">
              <a:extLst>
                <a:ext uri="{FF2B5EF4-FFF2-40B4-BE49-F238E27FC236}">
                  <a16:creationId xmlns:a16="http://schemas.microsoft.com/office/drawing/2014/main" id="{95538A78-C5BF-4189-9B1D-A1246D806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5928" y="4941168"/>
              <a:ext cx="603089" cy="58837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00E128F-75DE-4F75-B2BA-557BBE232659}"/>
                </a:ext>
              </a:extLst>
            </p:cNvPr>
            <p:cNvSpPr txBox="1"/>
            <p:nvPr/>
          </p:nvSpPr>
          <p:spPr>
            <a:xfrm>
              <a:off x="3801393" y="5005208"/>
              <a:ext cx="26529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до 36 месяцев</a:t>
              </a:r>
            </a:p>
          </p:txBody>
        </p:sp>
      </p:grp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C4BF06C-CA5F-3312-C2DE-3645BB39AD16}"/>
              </a:ext>
            </a:extLst>
          </p:cNvPr>
          <p:cNvSpPr/>
          <p:nvPr/>
        </p:nvSpPr>
        <p:spPr>
          <a:xfrm>
            <a:off x="479376" y="3072442"/>
            <a:ext cx="56886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ЦЕЛЬ ЗАЙМА – финансирование инвестиций, пополнение оборотных средств</a:t>
            </a: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sz="1400" dirty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14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ОБЕСПЕЧЕНИЕ –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поручительство физических (юридических лиц), движимое и недвижимое имущество (размер обеспечения дифференцирован от суммы займа: до 500 тыс.руб. – 0%, от 500 до 1000 тыс.руб. – не менее 50%, от 1000 до 2000 тыс.руб. – не менее 70%)</a:t>
            </a:r>
            <a:endParaRPr lang="ru-RU" sz="1400" dirty="0">
              <a:solidFill>
                <a:schemeClr val="accent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1DC476-C933-E0E9-C7C9-8C15DB5E4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3" y="1895293"/>
            <a:ext cx="5286875" cy="2973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1278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79376" y="599344"/>
            <a:ext cx="8424936" cy="525401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pAutoFit/>
          </a:bodyPr>
          <a:lstStyle/>
          <a:p>
            <a:pPr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Займы Фонда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424114" y="4292601"/>
            <a:ext cx="7343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EA9A9B-D164-E64D-8459-5F82F6737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335" y="0"/>
            <a:ext cx="1992178" cy="692696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54EFD61-366C-4DC1-B515-710B074CD7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1411658"/>
              </p:ext>
            </p:extLst>
          </p:nvPr>
        </p:nvGraphicFramePr>
        <p:xfrm>
          <a:off x="479376" y="1164902"/>
          <a:ext cx="110892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89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«Стандарт»</a:t>
                      </a: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4EF9A0B-CA07-4D03-B8FF-9B462A43900D}"/>
              </a:ext>
            </a:extLst>
          </p:cNvPr>
          <p:cNvSpPr txBox="1"/>
          <p:nvPr/>
        </p:nvSpPr>
        <p:spPr>
          <a:xfrm>
            <a:off x="479376" y="2021939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6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Предоставление займов субъектам МСП, осуществляющим деятельность в сфере торговли и услуг</a:t>
            </a:r>
            <a:endParaRPr lang="ru-RU" sz="1100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48B9A794-8E9F-4D51-A5D3-0B71BF16A11E}"/>
              </a:ext>
            </a:extLst>
          </p:cNvPr>
          <p:cNvGrpSpPr/>
          <p:nvPr/>
        </p:nvGrpSpPr>
        <p:grpSpPr>
          <a:xfrm>
            <a:off x="626852" y="5337799"/>
            <a:ext cx="2390793" cy="937561"/>
            <a:chOff x="395536" y="4365105"/>
            <a:chExt cx="2390793" cy="93756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6F53895-19B4-49F0-8F3E-DF7783013924}"/>
                </a:ext>
              </a:extLst>
            </p:cNvPr>
            <p:cNvSpPr txBox="1"/>
            <p:nvPr/>
          </p:nvSpPr>
          <p:spPr>
            <a:xfrm>
              <a:off x="395536" y="4365105"/>
              <a:ext cx="1518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СУММА ЗАЙМА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EF7221DF-20E4-482F-810C-63603A45A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841" y="4677513"/>
              <a:ext cx="639863" cy="625153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AA4FA71-69D9-40D2-960A-CA97357A0C36}"/>
                </a:ext>
              </a:extLst>
            </p:cNvPr>
            <p:cNvSpPr txBox="1"/>
            <p:nvPr/>
          </p:nvSpPr>
          <p:spPr>
            <a:xfrm>
              <a:off x="1043608" y="4653136"/>
              <a:ext cx="17427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От 200 </a:t>
              </a:r>
              <a:r>
                <a:rPr lang="ru-RU" sz="14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тыс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 рублей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до 3 млн рублей</a:t>
              </a:r>
            </a:p>
          </p:txBody>
        </p:sp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C492C7D3-1E55-4ED5-88C7-72AD693AB7B6}"/>
              </a:ext>
            </a:extLst>
          </p:cNvPr>
          <p:cNvGrpSpPr/>
          <p:nvPr/>
        </p:nvGrpSpPr>
        <p:grpSpPr>
          <a:xfrm>
            <a:off x="7893527" y="5309176"/>
            <a:ext cx="2246524" cy="963129"/>
            <a:chOff x="4716016" y="4365105"/>
            <a:chExt cx="2246524" cy="96312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4EF6270-AC51-41DF-82E8-59450A46A20D}"/>
                </a:ext>
              </a:extLst>
            </p:cNvPr>
            <p:cNvSpPr txBox="1"/>
            <p:nvPr/>
          </p:nvSpPr>
          <p:spPr>
            <a:xfrm>
              <a:off x="4716016" y="4365105"/>
              <a:ext cx="18671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СТАВКА ПО ЗАЙМУ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38" name="Рисунок 37">
              <a:extLst>
                <a:ext uri="{FF2B5EF4-FFF2-40B4-BE49-F238E27FC236}">
                  <a16:creationId xmlns:a16="http://schemas.microsoft.com/office/drawing/2014/main" id="{DF5C0C9B-BB62-416A-8072-18B562321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3590" y="4725145"/>
              <a:ext cx="632508" cy="60308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A38988-4801-415C-A7A5-609D7707A6F7}"/>
                </a:ext>
              </a:extLst>
            </p:cNvPr>
            <p:cNvSpPr txBox="1"/>
            <p:nvPr/>
          </p:nvSpPr>
          <p:spPr>
            <a:xfrm>
              <a:off x="5436096" y="4708466"/>
              <a:ext cx="15264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3200" b="1" dirty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15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% годовых</a:t>
              </a:r>
            </a:p>
          </p:txBody>
        </p:sp>
      </p:grp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37806E1A-0C75-4534-936E-C36966507AC6}"/>
              </a:ext>
            </a:extLst>
          </p:cNvPr>
          <p:cNvGrpSpPr/>
          <p:nvPr/>
        </p:nvGrpSpPr>
        <p:grpSpPr>
          <a:xfrm>
            <a:off x="3935760" y="5309176"/>
            <a:ext cx="3548843" cy="1018237"/>
            <a:chOff x="3059830" y="4581128"/>
            <a:chExt cx="3559468" cy="1018237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1009134-8560-4BC0-844C-F01609D76184}"/>
                </a:ext>
              </a:extLst>
            </p:cNvPr>
            <p:cNvSpPr txBox="1"/>
            <p:nvPr/>
          </p:nvSpPr>
          <p:spPr>
            <a:xfrm>
              <a:off x="3059830" y="4581128"/>
              <a:ext cx="13524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СРОК ЗАЙМА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42" name="Рисунок 41">
              <a:extLst>
                <a:ext uri="{FF2B5EF4-FFF2-40B4-BE49-F238E27FC236}">
                  <a16:creationId xmlns:a16="http://schemas.microsoft.com/office/drawing/2014/main" id="{95538A78-C5BF-4189-9B1D-A1246D806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5928" y="4941168"/>
              <a:ext cx="603089" cy="58837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00E128F-75DE-4F75-B2BA-557BBE232659}"/>
                </a:ext>
              </a:extLst>
            </p:cNvPr>
            <p:cNvSpPr txBox="1"/>
            <p:nvPr/>
          </p:nvSpPr>
          <p:spPr>
            <a:xfrm>
              <a:off x="3736073" y="4860701"/>
              <a:ext cx="28832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18 мес. - пополнение оборотных средств, 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24 мес. - инвестиционные цели</a:t>
              </a:r>
            </a:p>
          </p:txBody>
        </p:sp>
      </p:grp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C4BF06C-CA5F-3312-C2DE-3645BB39AD16}"/>
              </a:ext>
            </a:extLst>
          </p:cNvPr>
          <p:cNvSpPr/>
          <p:nvPr/>
        </p:nvSpPr>
        <p:spPr>
          <a:xfrm>
            <a:off x="479376" y="3073023"/>
            <a:ext cx="568863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ЦЕЛЬ ЗАЙМА – финансирование инвестиций, пополнение оборотных средств</a:t>
            </a: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sz="1400" dirty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14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ОБЕСПЕЧЕНИЕ –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поручительство физических (юридических лиц), движимое и недвижимое имущество (не менее 100% от суммы займа)</a:t>
            </a:r>
            <a:endParaRPr lang="ru-RU" sz="1400" dirty="0">
              <a:solidFill>
                <a:schemeClr val="accent1"/>
              </a:solidFill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6722467-39C2-9819-3225-7F3FFD31F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047" y="1841558"/>
            <a:ext cx="4976561" cy="33156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0229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79376" y="599344"/>
            <a:ext cx="8424936" cy="525401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pAutoFit/>
          </a:bodyPr>
          <a:lstStyle/>
          <a:p>
            <a:pPr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Займы Фонда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424114" y="4292601"/>
            <a:ext cx="7343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EA9A9B-D164-E64D-8459-5F82F6737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335" y="0"/>
            <a:ext cx="1992178" cy="692696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54EFD61-366C-4DC1-B515-710B074CD7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5706924"/>
              </p:ext>
            </p:extLst>
          </p:nvPr>
        </p:nvGraphicFramePr>
        <p:xfrm>
          <a:off x="479376" y="1164902"/>
          <a:ext cx="110892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89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«Самозанятость»</a:t>
                      </a:r>
                    </a:p>
                  </a:txBody>
                  <a:tcPr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4EF9A0B-CA07-4D03-B8FF-9B462A43900D}"/>
              </a:ext>
            </a:extLst>
          </p:cNvPr>
          <p:cNvSpPr txBox="1"/>
          <p:nvPr/>
        </p:nvSpPr>
        <p:spPr>
          <a:xfrm>
            <a:off x="479376" y="2021939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600" b="1" i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Для самозанятых граждан</a:t>
            </a:r>
            <a:r>
              <a:rPr lang="ru-RU" sz="1100" dirty="0">
                <a:solidFill>
                  <a:schemeClr val="tx1"/>
                </a:solidFill>
              </a:rPr>
              <a:t> – </a:t>
            </a:r>
            <a:r>
              <a:rPr lang="ru-RU" sz="1600" dirty="0">
                <a:solidFill>
                  <a:schemeClr val="tx1"/>
                </a:solidFill>
              </a:rPr>
              <a:t>физических лиц, не являющихся индивидуальными предпринимателями, применяющих специальный налоговый режим «Налог на профессиональный доход» на территории Тверской области в порядке, установленном федеральным законом от 27.11.2018 № 422- ФЗ </a:t>
            </a:r>
            <a:endParaRPr lang="ru-RU" sz="1600" dirty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48B9A794-8E9F-4D51-A5D3-0B71BF16A11E}"/>
              </a:ext>
            </a:extLst>
          </p:cNvPr>
          <p:cNvGrpSpPr/>
          <p:nvPr/>
        </p:nvGrpSpPr>
        <p:grpSpPr>
          <a:xfrm>
            <a:off x="626852" y="5085184"/>
            <a:ext cx="2373160" cy="937561"/>
            <a:chOff x="395536" y="4365105"/>
            <a:chExt cx="2373160" cy="93756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6F53895-19B4-49F0-8F3E-DF7783013924}"/>
                </a:ext>
              </a:extLst>
            </p:cNvPr>
            <p:cNvSpPr txBox="1"/>
            <p:nvPr/>
          </p:nvSpPr>
          <p:spPr>
            <a:xfrm>
              <a:off x="395536" y="4365105"/>
              <a:ext cx="1518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СУММА ЗАЙМА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EF7221DF-20E4-482F-810C-63603A45A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0841" y="4677513"/>
              <a:ext cx="639863" cy="625153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AA4FA71-69D9-40D2-960A-CA97357A0C36}"/>
                </a:ext>
              </a:extLst>
            </p:cNvPr>
            <p:cNvSpPr txBox="1"/>
            <p:nvPr/>
          </p:nvSpPr>
          <p:spPr>
            <a:xfrm>
              <a:off x="1043608" y="4653136"/>
              <a:ext cx="17250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От 50 </a:t>
              </a:r>
              <a:r>
                <a:rPr lang="ru-RU" sz="14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тыс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 рублей</a:t>
              </a:r>
            </a:p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до 500 </a:t>
              </a:r>
              <a:r>
                <a:rPr lang="ru-RU" sz="1400" dirty="0" err="1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тыс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 рублей</a:t>
              </a:r>
            </a:p>
          </p:txBody>
        </p:sp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C492C7D3-1E55-4ED5-88C7-72AD693AB7B6}"/>
              </a:ext>
            </a:extLst>
          </p:cNvPr>
          <p:cNvGrpSpPr/>
          <p:nvPr/>
        </p:nvGrpSpPr>
        <p:grpSpPr>
          <a:xfrm>
            <a:off x="6456040" y="5076472"/>
            <a:ext cx="5184576" cy="963129"/>
            <a:chOff x="4716016" y="4365105"/>
            <a:chExt cx="5085265" cy="96312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4EF6270-AC51-41DF-82E8-59450A46A20D}"/>
                </a:ext>
              </a:extLst>
            </p:cNvPr>
            <p:cNvSpPr txBox="1"/>
            <p:nvPr/>
          </p:nvSpPr>
          <p:spPr>
            <a:xfrm>
              <a:off x="4716016" y="4365105"/>
              <a:ext cx="18671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СТАВКА ПО ЗАЙМУ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38" name="Рисунок 37">
              <a:extLst>
                <a:ext uri="{FF2B5EF4-FFF2-40B4-BE49-F238E27FC236}">
                  <a16:creationId xmlns:a16="http://schemas.microsoft.com/office/drawing/2014/main" id="{DF5C0C9B-BB62-416A-8072-18B562321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3590" y="4725145"/>
              <a:ext cx="632508" cy="60308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A38988-4801-415C-A7A5-609D7707A6F7}"/>
                </a:ext>
              </a:extLst>
            </p:cNvPr>
            <p:cNvSpPr txBox="1"/>
            <p:nvPr/>
          </p:nvSpPr>
          <p:spPr>
            <a:xfrm>
              <a:off x="5436096" y="4714693"/>
              <a:ext cx="43651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2800" b="1" dirty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12</a:t>
              </a: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% годовых*	 </a:t>
              </a:r>
            </a:p>
          </p:txBody>
        </p:sp>
      </p:grp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37806E1A-0C75-4534-936E-C36966507AC6}"/>
              </a:ext>
            </a:extLst>
          </p:cNvPr>
          <p:cNvGrpSpPr/>
          <p:nvPr/>
        </p:nvGrpSpPr>
        <p:grpSpPr>
          <a:xfrm>
            <a:off x="4223792" y="5085184"/>
            <a:ext cx="3384376" cy="948419"/>
            <a:chOff x="3059830" y="4581128"/>
            <a:chExt cx="3394509" cy="94841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1009134-8560-4BC0-844C-F01609D76184}"/>
                </a:ext>
              </a:extLst>
            </p:cNvPr>
            <p:cNvSpPr txBox="1"/>
            <p:nvPr/>
          </p:nvSpPr>
          <p:spPr>
            <a:xfrm>
              <a:off x="3059830" y="4581128"/>
              <a:ext cx="13524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СРОК ЗАЙМА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42" name="Рисунок 41">
              <a:extLst>
                <a:ext uri="{FF2B5EF4-FFF2-40B4-BE49-F238E27FC236}">
                  <a16:creationId xmlns:a16="http://schemas.microsoft.com/office/drawing/2014/main" id="{95538A78-C5BF-4189-9B1D-A1246D806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5928" y="4941168"/>
              <a:ext cx="603089" cy="58837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00E128F-75DE-4F75-B2BA-557BBE232659}"/>
                </a:ext>
              </a:extLst>
            </p:cNvPr>
            <p:cNvSpPr txBox="1"/>
            <p:nvPr/>
          </p:nvSpPr>
          <p:spPr>
            <a:xfrm>
              <a:off x="3801393" y="5005208"/>
              <a:ext cx="26529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до 24 месяцев</a:t>
              </a:r>
            </a:p>
          </p:txBody>
        </p:sp>
      </p:grp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C4BF06C-CA5F-3312-C2DE-3645BB39AD16}"/>
              </a:ext>
            </a:extLst>
          </p:cNvPr>
          <p:cNvSpPr/>
          <p:nvPr/>
        </p:nvSpPr>
        <p:spPr>
          <a:xfrm>
            <a:off x="479376" y="3648506"/>
            <a:ext cx="568863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72BC"/>
                </a:solidFill>
                <a:effectLst/>
                <a:uLnTx/>
                <a:uFillTx/>
                <a:latin typeface="Arial" pitchFamily="34" charset="0"/>
                <a:ea typeface="SimSun" charset="-122"/>
                <a:cs typeface="Arial" pitchFamily="34" charset="0"/>
              </a:rPr>
              <a:t>ЦЕЛЬ ЗАЙМА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35D9D"/>
                </a:solidFill>
                <a:effectLst/>
                <a:uLnTx/>
                <a:uFillTx/>
                <a:latin typeface="Arial" charset="0"/>
                <a:ea typeface="SimSun" charset="-122"/>
                <a:cs typeface="+mn-cs"/>
              </a:rPr>
              <a:t> – развитие предпринимательской деятельности</a:t>
            </a: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sz="1400" dirty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14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ОБЕСПЕЧЕНИЕ –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поручительство физических (юридических лиц) и/или движимое имущество</a:t>
            </a:r>
            <a:endParaRPr lang="ru-RU" sz="1400" dirty="0">
              <a:solidFill>
                <a:schemeClr val="accent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1E42F0-4EEF-0FE1-4F54-AFD1F62E67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2104" y="1813170"/>
            <a:ext cx="4536504" cy="3035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1ABA46-1BB4-2BBD-25BD-C0F8240ED825}"/>
              </a:ext>
            </a:extLst>
          </p:cNvPr>
          <p:cNvSpPr txBox="1"/>
          <p:nvPr/>
        </p:nvSpPr>
        <p:spPr>
          <a:xfrm>
            <a:off x="7248129" y="6002704"/>
            <a:ext cx="3456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*10,5% годовых для самозанятых монопрофильных МО при наличии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14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залогового движимого имущества</a:t>
            </a:r>
          </a:p>
        </p:txBody>
      </p:sp>
    </p:spTree>
    <p:extLst>
      <p:ext uri="{BB962C8B-B14F-4D97-AF65-F5344CB8AC3E}">
        <p14:creationId xmlns:p14="http://schemas.microsoft.com/office/powerpoint/2010/main" val="13302618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659904" y="629524"/>
            <a:ext cx="9900592" cy="525401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pAutoFit/>
          </a:bodyPr>
          <a:lstStyle/>
          <a:p>
            <a:pPr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dirty="0">
                <a:solidFill>
                  <a:srgbClr val="235D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Поручительство Фонда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424114" y="4292601"/>
            <a:ext cx="7343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659904" y="1163360"/>
            <a:ext cx="11052720" cy="969496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5pPr>
            <a:lvl6pPr marL="25146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6pPr>
            <a:lvl7pPr marL="29718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7pPr>
            <a:lvl8pPr marL="34290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8pPr>
            <a:lvl9pPr marL="3886200" indent="-228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400">
                <a:solidFill>
                  <a:srgbClr val="000000"/>
                </a:solidFill>
                <a:latin typeface="Calibri" pitchFamily="32" charset="0"/>
                <a:ea typeface="SimSun" charset="0"/>
                <a:cs typeface="SimSun" charset="0"/>
              </a:defRPr>
            </a:lvl9pPr>
          </a:lstStyle>
          <a:p>
            <a:pPr algn="just">
              <a:defRPr/>
            </a:pPr>
            <a:r>
              <a:rPr lang="ru-RU" altLang="ru-RU" sz="1900" dirty="0">
                <a:solidFill>
                  <a:srgbClr val="4F679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Поручительство</a:t>
            </a:r>
            <a:r>
              <a:rPr lang="ru-RU" altLang="ru-RU" sz="1900" dirty="0">
                <a:solidFill>
                  <a:srgbClr val="FF0000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ru-RU" altLang="ru-RU" sz="1900" dirty="0">
                <a:solidFill>
                  <a:srgbClr val="4F6797"/>
                </a:solidFill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— обязательство гарантийного Фонда  отвечать перед Кредитором за исполнение Заёмщиком (предпринимателем) обязательств по кредитному договору, банковской гарантии, договору лизинга.</a:t>
            </a:r>
            <a:endParaRPr lang="ru-RU" altLang="ru-RU" sz="1900" b="1" kern="0" dirty="0">
              <a:solidFill>
                <a:srgbClr val="4F679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767408" y="1784449"/>
            <a:ext cx="11161240" cy="818183"/>
            <a:chOff x="363539" y="1062099"/>
            <a:chExt cx="5819547" cy="818183"/>
          </a:xfrm>
        </p:grpSpPr>
        <p:sp>
          <p:nvSpPr>
            <p:cNvPr id="13" name="Текст 2"/>
            <p:cNvSpPr txBox="1">
              <a:spLocks/>
            </p:cNvSpPr>
            <p:nvPr/>
          </p:nvSpPr>
          <p:spPr>
            <a:xfrm>
              <a:off x="363539" y="1062099"/>
              <a:ext cx="5819547" cy="725733"/>
            </a:xfrm>
            <a:prstGeom prst="rect">
              <a:avLst/>
            </a:prstGeom>
          </p:spPr>
          <p:txBody>
            <a:bodyPr lIns="0" tIns="0" rIns="0" bIns="0" anchor="b"/>
            <a:lstStyle>
              <a:lvl1pPr marL="0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272">
                  <a:solidFill>
                    <a:schemeClr val="tx1"/>
                  </a:solidFill>
                  <a:latin typeface="+mn-lt"/>
                </a:defRPr>
              </a:lvl2pPr>
              <a:lvl3pPr marL="242962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272">
                  <a:solidFill>
                    <a:schemeClr val="tx1"/>
                  </a:solidFill>
                  <a:latin typeface="+mn-lt"/>
                </a:defRPr>
              </a:lvl3pPr>
              <a:lvl4pPr marL="476432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145">
                  <a:solidFill>
                    <a:schemeClr val="tx1"/>
                  </a:solidFill>
                  <a:latin typeface="+mn-lt"/>
                </a:defRPr>
              </a:lvl4pPr>
              <a:lvl5pPr marL="719391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145">
                  <a:solidFill>
                    <a:schemeClr val="tx1"/>
                  </a:solidFill>
                  <a:latin typeface="+mn-lt"/>
                </a:defRPr>
              </a:lvl5pPr>
              <a:lvl6pPr marL="1495728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6pPr>
              <a:lvl7pPr marL="2042391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7pPr>
              <a:lvl8pPr marL="2589053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8pPr>
              <a:lvl9pPr marL="3135713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buClrTx/>
                <a:buSzTx/>
                <a:defRPr/>
              </a:pPr>
              <a:r>
                <a:rPr lang="ru-RU" sz="1600" b="1" kern="0" dirty="0">
                  <a:solidFill>
                    <a:srgbClr val="000000"/>
                  </a:solidFill>
                  <a:latin typeface="Arial"/>
                </a:rPr>
                <a:t>Схема взаимодействия</a:t>
              </a: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363539" y="1880282"/>
              <a:ext cx="5624660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1EA9A9B-D164-E64D-8459-5F82F6737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5823" y="0"/>
            <a:ext cx="1992178" cy="692696"/>
          </a:xfrm>
          <a:prstGeom prst="rect">
            <a:avLst/>
          </a:prstGeom>
        </p:spPr>
      </p:pic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83459390-588B-4932-A109-F33DD28957FA}"/>
              </a:ext>
            </a:extLst>
          </p:cNvPr>
          <p:cNvGrpSpPr/>
          <p:nvPr/>
        </p:nvGrpSpPr>
        <p:grpSpPr>
          <a:xfrm>
            <a:off x="7968208" y="3059550"/>
            <a:ext cx="3096344" cy="948420"/>
            <a:chOff x="2771800" y="2217057"/>
            <a:chExt cx="3096344" cy="94842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50AEA1E-03CE-478C-A535-1DAD746E8929}"/>
                </a:ext>
              </a:extLst>
            </p:cNvPr>
            <p:cNvSpPr txBox="1"/>
            <p:nvPr/>
          </p:nvSpPr>
          <p:spPr>
            <a:xfrm>
              <a:off x="2771800" y="2217057"/>
              <a:ext cx="6744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СРОК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id="{5A12BA48-AC70-4B19-9361-047765DBC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7898" y="2577098"/>
              <a:ext cx="603089" cy="58837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F767FC-029F-4F52-9FBD-72F5A68AE131}"/>
                </a:ext>
              </a:extLst>
            </p:cNvPr>
            <p:cNvSpPr txBox="1"/>
            <p:nvPr/>
          </p:nvSpPr>
          <p:spPr>
            <a:xfrm>
              <a:off x="3439396" y="2658515"/>
              <a:ext cx="24287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До 15 лет. </a:t>
              </a:r>
            </a:p>
          </p:txBody>
        </p: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84C3BC5C-0225-434B-A739-B941C669BC0E}"/>
              </a:ext>
            </a:extLst>
          </p:cNvPr>
          <p:cNvGrpSpPr/>
          <p:nvPr/>
        </p:nvGrpSpPr>
        <p:grpSpPr>
          <a:xfrm>
            <a:off x="7968208" y="4575730"/>
            <a:ext cx="3047822" cy="963129"/>
            <a:chOff x="4932040" y="2217058"/>
            <a:chExt cx="3047822" cy="963129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B0FFAED-B68F-4B1E-803C-CF4365E1D1CC}"/>
                </a:ext>
              </a:extLst>
            </p:cNvPr>
            <p:cNvSpPr txBox="1"/>
            <p:nvPr/>
          </p:nvSpPr>
          <p:spPr>
            <a:xfrm>
              <a:off x="4932040" y="2217058"/>
              <a:ext cx="30478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srgbClr val="0072BC"/>
                  </a:solidFill>
                  <a:latin typeface="Arial" pitchFamily="34" charset="0"/>
                  <a:ea typeface="+mn-ea"/>
                  <a:cs typeface="Arial" pitchFamily="34" charset="0"/>
                </a:rPr>
                <a:t>СТОИМОСТЬ ПОРУЧИТЕЛЬСТВА</a:t>
              </a:r>
              <a:endParaRPr lang="ru-RU" sz="14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53" name="Рисунок 52">
              <a:extLst>
                <a:ext uri="{FF2B5EF4-FFF2-40B4-BE49-F238E27FC236}">
                  <a16:creationId xmlns:a16="http://schemas.microsoft.com/office/drawing/2014/main" id="{A4B55F94-FCC7-4B6D-81BF-A2F4B3F8E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9614" y="2577098"/>
              <a:ext cx="632508" cy="603089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C090DE9-B948-4E9E-AAD0-4C8F36C25429}"/>
                </a:ext>
              </a:extLst>
            </p:cNvPr>
            <p:cNvSpPr txBox="1"/>
            <p:nvPr/>
          </p:nvSpPr>
          <p:spPr>
            <a:xfrm>
              <a:off x="5520114" y="2619702"/>
              <a:ext cx="23877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ru-RU" sz="1400" dirty="0">
                  <a:solidFill>
                    <a:prstClr val="black"/>
                  </a:solidFill>
                  <a:latin typeface="Arial" pitchFamily="34" charset="0"/>
                  <a:ea typeface="+mn-ea"/>
                  <a:cs typeface="Arial" pitchFamily="34" charset="0"/>
                </a:rPr>
                <a:t>0,25%, 0,5% годовых от суммы поручительства</a:t>
              </a:r>
            </a:p>
          </p:txBody>
        </p:sp>
      </p:grpSp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65189914-D772-6A45-75D4-E103EB485E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448" y="2739302"/>
            <a:ext cx="6060458" cy="201526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D91F7A94-0F7D-635F-8949-F94D1CD9C924}"/>
              </a:ext>
            </a:extLst>
          </p:cNvPr>
          <p:cNvSpPr txBox="1"/>
          <p:nvPr/>
        </p:nvSpPr>
        <p:spPr>
          <a:xfrm>
            <a:off x="1160820" y="4951409"/>
            <a:ext cx="637534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Максимальный лимит и объем поручительства Фонда: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ru-RU" sz="1600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marL="285750" indent="-28575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до 70 % от суммы привлекаемого обязательства, но не более</a:t>
            </a:r>
          </a:p>
          <a:p>
            <a:pPr marL="285750" indent="-28575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50 млн. руб. по обязательствам на инвестиционные цели;</a:t>
            </a:r>
          </a:p>
          <a:p>
            <a:pPr marL="285750" indent="-28575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30 млн. руб. по обязательствам на оборотные цели.</a:t>
            </a:r>
          </a:p>
        </p:txBody>
      </p:sp>
    </p:spTree>
    <p:extLst>
      <p:ext uri="{BB962C8B-B14F-4D97-AF65-F5344CB8AC3E}">
        <p14:creationId xmlns:p14="http://schemas.microsoft.com/office/powerpoint/2010/main" val="713184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587388" y="1052736"/>
            <a:ext cx="11017224" cy="6573211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algn="ctr" eaLnBrk="1" hangingPunct="1">
              <a:buClrTx/>
              <a:buFontTx/>
              <a:buNone/>
              <a:defRPr/>
            </a:pPr>
            <a:endParaRPr lang="ru-RU" sz="3600" b="1" dirty="0">
              <a:solidFill>
                <a:srgbClr val="235D9D"/>
              </a:solidFill>
              <a:latin typeface="+mn-lt"/>
              <a:cs typeface="Arial" charset="0"/>
            </a:endParaRPr>
          </a:p>
          <a:p>
            <a:pPr algn="ctr" eaLnBrk="1" hangingPunct="1">
              <a:buClrTx/>
              <a:buFontTx/>
              <a:buNone/>
              <a:defRPr/>
            </a:pPr>
            <a:r>
              <a:rPr lang="ru-RU" sz="3600" b="1" dirty="0">
                <a:solidFill>
                  <a:srgbClr val="235D9D"/>
                </a:solidFill>
                <a:latin typeface="+mn-lt"/>
                <a:cs typeface="Arial" charset="0"/>
              </a:rPr>
              <a:t>Контактная информация</a:t>
            </a:r>
          </a:p>
          <a:p>
            <a:pPr eaLnBrk="1" hangingPunct="1">
              <a:buClrTx/>
              <a:buFontTx/>
              <a:buNone/>
              <a:defRPr/>
            </a:pPr>
            <a:endParaRPr lang="ru-RU" sz="2100" b="1" dirty="0">
              <a:solidFill>
                <a:srgbClr val="235D9D"/>
              </a:solidFill>
              <a:latin typeface="+mn-lt"/>
              <a:cs typeface="Arial" charset="0"/>
            </a:endParaRPr>
          </a:p>
          <a:p>
            <a:pPr algn="ctr" eaLnBrk="1" hangingPunct="1">
              <a:buClrTx/>
              <a:buFontTx/>
              <a:buNone/>
              <a:defRPr/>
            </a:pPr>
            <a:r>
              <a:rPr lang="ru-RU" sz="3200" b="1" dirty="0">
                <a:solidFill>
                  <a:srgbClr val="235D9D"/>
                </a:solidFill>
                <a:latin typeface="+mn-lt"/>
                <a:cs typeface="Arial" charset="0"/>
              </a:rPr>
              <a:t>Фонд содействия кредитованию малого и среднего предпринимательства Тверской области </a:t>
            </a:r>
          </a:p>
          <a:p>
            <a:pPr algn="ctr" eaLnBrk="1" hangingPunct="1">
              <a:buClrTx/>
              <a:buFontTx/>
              <a:buNone/>
              <a:defRPr/>
            </a:pPr>
            <a:r>
              <a:rPr lang="ru-RU" sz="3200" b="1" dirty="0">
                <a:solidFill>
                  <a:srgbClr val="235D9D"/>
                </a:solidFill>
                <a:latin typeface="+mn-lt"/>
                <a:cs typeface="Arial" charset="0"/>
              </a:rPr>
              <a:t>(микрокредитная компания)</a:t>
            </a:r>
            <a:endParaRPr lang="ru-RU" sz="3200" b="1" dirty="0">
              <a:solidFill>
                <a:srgbClr val="FF0000"/>
              </a:solidFill>
              <a:latin typeface="+mn-lt"/>
              <a:cs typeface="Arial" charset="0"/>
            </a:endParaRPr>
          </a:p>
          <a:p>
            <a:pPr eaLnBrk="1" hangingPunct="1">
              <a:buClrTx/>
              <a:buFontTx/>
              <a:buNone/>
              <a:defRPr/>
            </a:pPr>
            <a:endParaRPr lang="ru-RU" sz="3200" b="1" dirty="0">
              <a:solidFill>
                <a:srgbClr val="235D9D"/>
              </a:solidFill>
              <a:latin typeface="+mn-lt"/>
              <a:cs typeface="Arial" charset="0"/>
            </a:endParaRPr>
          </a:p>
          <a:p>
            <a:pPr algn="ctr" eaLnBrk="1" hangingPunct="1">
              <a:buClrTx/>
              <a:buFontTx/>
              <a:buNone/>
              <a:defRPr/>
            </a:pPr>
            <a:r>
              <a:rPr lang="ru-RU" sz="3200" b="1" dirty="0">
                <a:solidFill>
                  <a:srgbClr val="235D9D"/>
                </a:solidFill>
                <a:latin typeface="+mn-lt"/>
                <a:cs typeface="Arial" charset="0"/>
              </a:rPr>
              <a:t>тел.: +7 4822 78-78-5</a:t>
            </a:r>
            <a:r>
              <a:rPr lang="en-US" sz="3200" b="1" dirty="0">
                <a:solidFill>
                  <a:srgbClr val="235D9D"/>
                </a:solidFill>
                <a:latin typeface="+mn-lt"/>
                <a:cs typeface="Arial" charset="0"/>
              </a:rPr>
              <a:t>8</a:t>
            </a:r>
            <a:endParaRPr lang="ru-RU" sz="3200" b="1" dirty="0">
              <a:solidFill>
                <a:srgbClr val="235D9D"/>
              </a:solidFill>
              <a:latin typeface="+mn-lt"/>
              <a:cs typeface="Arial" charset="0"/>
            </a:endParaRPr>
          </a:p>
          <a:p>
            <a:pPr algn="ctr" eaLnBrk="1" hangingPunct="1">
              <a:buClrTx/>
              <a:buFontTx/>
              <a:buNone/>
              <a:defRPr/>
            </a:pPr>
            <a:r>
              <a:rPr lang="en-US" sz="3200" b="1" dirty="0">
                <a:solidFill>
                  <a:srgbClr val="235D9D"/>
                </a:solidFill>
                <a:latin typeface="+mn-lt"/>
                <a:cs typeface="Arial" charset="0"/>
              </a:rPr>
              <a:t>fondtver.ru</a:t>
            </a:r>
          </a:p>
          <a:p>
            <a:pPr algn="ctr" eaLnBrk="1" hangingPunct="1">
              <a:buClrTx/>
              <a:buFontTx/>
              <a:buNone/>
              <a:defRPr/>
            </a:pPr>
            <a:r>
              <a:rPr lang="en-US" sz="3200" b="1" dirty="0">
                <a:solidFill>
                  <a:srgbClr val="235D9D"/>
                </a:solidFill>
                <a:latin typeface="+mn-lt"/>
                <a:cs typeface="Arial" charset="0"/>
              </a:rPr>
              <a:t>fsk@fondtver.ru</a:t>
            </a:r>
            <a:endParaRPr lang="en-GB" sz="3200" b="1" dirty="0">
              <a:solidFill>
                <a:srgbClr val="235D9D"/>
              </a:solidFill>
              <a:latin typeface="+mn-lt"/>
              <a:cs typeface="Arial" charset="0"/>
            </a:endParaRPr>
          </a:p>
          <a:p>
            <a:pPr eaLnBrk="1" hangingPunct="1">
              <a:buClrTx/>
              <a:defRPr/>
            </a:pPr>
            <a:endParaRPr lang="ru-RU" sz="1600" b="1" dirty="0">
              <a:solidFill>
                <a:srgbClr val="235D9D"/>
              </a:solidFill>
              <a:latin typeface="+mn-lt"/>
              <a:cs typeface="Arial" charset="0"/>
            </a:endParaRPr>
          </a:p>
          <a:p>
            <a:pPr marL="457200" indent="-457200" eaLnBrk="1" hangingPunct="1">
              <a:buClrTx/>
              <a:buFontTx/>
              <a:buAutoNum type="arabicParenBoth" startAt="4822"/>
              <a:defRPr/>
            </a:pPr>
            <a:endParaRPr lang="ru-RU" sz="1600" b="1" dirty="0">
              <a:solidFill>
                <a:srgbClr val="235D9D"/>
              </a:solidFill>
              <a:latin typeface="+mn-lt"/>
              <a:cs typeface="Arial" charset="0"/>
            </a:endParaRPr>
          </a:p>
          <a:p>
            <a:pPr>
              <a:defRPr sz="1800"/>
            </a:pPr>
            <a:endParaRPr lang="en-GB" sz="1600" dirty="0">
              <a:solidFill>
                <a:srgbClr val="235D9D"/>
              </a:solidFill>
              <a:latin typeface="+mn-lt"/>
            </a:endParaRPr>
          </a:p>
          <a:p>
            <a:pPr>
              <a:defRPr sz="1800"/>
            </a:pPr>
            <a:endParaRPr lang="en-GB" sz="1600" dirty="0">
              <a:solidFill>
                <a:srgbClr val="235D9D"/>
              </a:solidFill>
              <a:latin typeface="+mn-lt"/>
            </a:endParaRPr>
          </a:p>
          <a:p>
            <a:pPr marL="457200" indent="-457200" eaLnBrk="1" hangingPunct="1">
              <a:buClrTx/>
              <a:buFontTx/>
              <a:buAutoNum type="arabicParenBoth" startAt="4822"/>
              <a:defRPr/>
            </a:pPr>
            <a:endParaRPr lang="ru-RU" sz="2000" b="1" dirty="0">
              <a:solidFill>
                <a:srgbClr val="235D9D"/>
              </a:solidFill>
              <a:latin typeface="+mn-lt"/>
              <a:cs typeface="Arial" charset="0"/>
            </a:endParaRPr>
          </a:p>
          <a:p>
            <a:pPr eaLnBrk="1" hangingPunct="1">
              <a:buClrTx/>
              <a:buFontTx/>
              <a:buNone/>
              <a:defRPr/>
            </a:pPr>
            <a:endParaRPr lang="en-US" sz="2000" b="1" dirty="0">
              <a:solidFill>
                <a:srgbClr val="D9D9D9"/>
              </a:solidFill>
              <a:cs typeface="Arial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EA9A9B-D164-E64D-8459-5F82F6737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822" y="-15687"/>
            <a:ext cx="1992178" cy="69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5605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15543</TotalTime>
  <Words>718</Words>
  <Application>Microsoft Office PowerPoint</Application>
  <PresentationFormat>Широкоэкранный</PresentationFormat>
  <Paragraphs>120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Ян Салюков</cp:lastModifiedBy>
  <cp:revision>634</cp:revision>
  <cp:lastPrinted>2025-02-03T11:43:17Z</cp:lastPrinted>
  <dcterms:created xsi:type="dcterms:W3CDTF">2010-09-17T12:05:37Z</dcterms:created>
  <dcterms:modified xsi:type="dcterms:W3CDTF">2025-02-18T05:29:24Z</dcterms:modified>
</cp:coreProperties>
</file>