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89" r:id="rId3"/>
    <p:sldId id="263" r:id="rId4"/>
    <p:sldId id="280" r:id="rId5"/>
    <p:sldId id="267" r:id="rId6"/>
    <p:sldId id="269" r:id="rId7"/>
    <p:sldId id="264" r:id="rId8"/>
    <p:sldId id="285" r:id="rId9"/>
    <p:sldId id="290" r:id="rId10"/>
    <p:sldId id="260" r:id="rId11"/>
    <p:sldId id="261" r:id="rId12"/>
    <p:sldId id="292" r:id="rId13"/>
    <p:sldId id="283" r:id="rId14"/>
    <p:sldId id="293" r:id="rId15"/>
    <p:sldId id="294" r:id="rId16"/>
    <p:sldId id="295" r:id="rId17"/>
    <p:sldId id="277" r:id="rId18"/>
  </p:sldIdLst>
  <p:sldSz cx="12192000" cy="6858000"/>
  <p:notesSz cx="6815138" cy="9947275"/>
  <p:embeddedFontLst>
    <p:embeddedFont>
      <p:font typeface="Brutal Type" panose="02000603020000020004" pitchFamily="2" charset="-52"/>
      <p:regular r:id="rId20"/>
      <p:bold r:id="rId21"/>
    </p:embeddedFont>
    <p:embeddedFont>
      <p:font typeface="BRUTALTYPE-LIGHT" panose="02000603020000020004" pitchFamily="2" charset="-52"/>
      <p:regular r:id="rId22"/>
    </p:embeddedFont>
    <p:embeddedFont>
      <p:font typeface="Halvar Breit Blk" panose="00000A05000000000000" charset="0"/>
      <p:bold r:id="rId23"/>
      <p:italic r:id="rId24"/>
      <p:boldItalic r:id="rId25"/>
    </p:embeddedFont>
    <p:embeddedFont>
      <p:font typeface="Halvar Breit XBd" panose="00000905000000000000" charset="0"/>
      <p:bold r:id="rId26"/>
      <p:italic r:id="rId27"/>
      <p:boldItalic r:id="rId28"/>
    </p:embeddedFont>
    <p:embeddedFont>
      <p:font typeface="Halvar Breitschrift Expanded" panose="020B0604020202020204" charset="0"/>
      <p:regular r:id="rId29"/>
      <p:bold r:id="rId30"/>
      <p:italic r:id="rId31"/>
      <p:boldItalic r:id="rId32"/>
    </p:embeddedFont>
    <p:embeddedFont>
      <p:font typeface="Halvar Mittelschrift Black" panose="020B0604020202020204" charset="0"/>
      <p:bold r:id="rId3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843C0B"/>
    <a:srgbClr val="405FA8"/>
    <a:srgbClr val="843C0C"/>
    <a:srgbClr val="008000"/>
    <a:srgbClr val="ED7D31"/>
    <a:srgbClr val="EC9315"/>
    <a:srgbClr val="F4B183"/>
    <a:srgbClr val="66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6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6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FB7C64-FD91-C749-A83A-E57A75A23C64}" type="doc">
      <dgm:prSet loTypeId="urn:microsoft.com/office/officeart/2009/3/layout/HorizontalOrganizationChar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574FC3-3B4C-2D40-81B9-33B79A270AFC}">
      <dgm:prSet phldrT="[Текст]" custT="1"/>
      <dgm:spPr/>
      <dgm:t>
        <a:bodyPr/>
        <a:lstStyle/>
        <a:p>
          <a:r>
            <a:rPr lang="en-US" sz="4000" b="1" i="0" u="none" kern="1200" baseline="0" dirty="0">
              <a:solidFill>
                <a:schemeClr val="bg1"/>
              </a:solidFill>
              <a:latin typeface="Brutal Type" panose="02000603020000020004" pitchFamily="2" charset="-52"/>
              <a:ea typeface="Jost Black" pitchFamily="2" charset="-52"/>
              <a:cs typeface="+mn-cs"/>
            </a:rPr>
            <a:t>B2G</a:t>
          </a:r>
          <a:endParaRPr lang="ru-RU" sz="4000" b="1" i="0" u="none" kern="1200" baseline="0" dirty="0">
            <a:solidFill>
              <a:schemeClr val="bg1"/>
            </a:solidFill>
            <a:latin typeface="Brutal Type" panose="02000603020000020004" pitchFamily="2" charset="-52"/>
            <a:ea typeface="Jost Black" pitchFamily="2" charset="-52"/>
            <a:cs typeface="+mn-cs"/>
          </a:endParaRPr>
        </a:p>
      </dgm:t>
    </dgm:pt>
    <dgm:pt modelId="{0C5EBBDB-0715-AD43-9536-7F41AA5F6641}" type="parTrans" cxnId="{EBAA6277-9BE9-7A4B-8BEE-9227B407453B}">
      <dgm:prSet/>
      <dgm:spPr/>
      <dgm:t>
        <a:bodyPr/>
        <a:lstStyle/>
        <a:p>
          <a:endParaRPr lang="ru-RU"/>
        </a:p>
      </dgm:t>
    </dgm:pt>
    <dgm:pt modelId="{5A9BD658-793F-0141-A427-D6B3E1A54C0C}" type="sibTrans" cxnId="{EBAA6277-9BE9-7A4B-8BEE-9227B407453B}">
      <dgm:prSet/>
      <dgm:spPr/>
      <dgm:t>
        <a:bodyPr/>
        <a:lstStyle/>
        <a:p>
          <a:endParaRPr lang="ru-RU"/>
        </a:p>
      </dgm:t>
    </dgm:pt>
    <dgm:pt modelId="{074F51AC-83BF-3247-9D15-B8AB420F4A33}">
      <dgm:prSet phldrT="[Текст]" custT="1"/>
      <dgm:spPr/>
      <dgm:t>
        <a:bodyPr/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u="none" kern="1200" baseline="0" dirty="0">
              <a:solidFill>
                <a:prstClr val="white"/>
              </a:solidFill>
              <a:latin typeface="Brutal Type" panose="02000603020000020004" pitchFamily="2" charset="-52"/>
              <a:ea typeface="Jost Black" pitchFamily="2" charset="-52"/>
              <a:cs typeface="+mn-cs"/>
            </a:rPr>
            <a:t>B2</a:t>
          </a:r>
          <a:r>
            <a:rPr lang="ru-RU" sz="4000" b="1" i="0" u="none" kern="1200" baseline="0" dirty="0">
              <a:solidFill>
                <a:prstClr val="white"/>
              </a:solidFill>
              <a:latin typeface="Brutal Type" panose="02000603020000020004" pitchFamily="2" charset="-52"/>
              <a:ea typeface="Jost Black" pitchFamily="2" charset="-52"/>
              <a:cs typeface="+mn-cs"/>
            </a:rPr>
            <a:t>B</a:t>
          </a:r>
        </a:p>
      </dgm:t>
    </dgm:pt>
    <dgm:pt modelId="{73F3069C-5E9D-E44B-BD78-B876A2AB8B04}" type="parTrans" cxnId="{6DF46DA5-4A22-BA4E-9086-5F80F9A9E2E0}">
      <dgm:prSet/>
      <dgm:spPr/>
      <dgm:t>
        <a:bodyPr/>
        <a:lstStyle/>
        <a:p>
          <a:endParaRPr lang="ru-RU"/>
        </a:p>
      </dgm:t>
    </dgm:pt>
    <dgm:pt modelId="{404487BD-6336-A442-A900-6E9E4ECE272B}" type="sibTrans" cxnId="{6DF46DA5-4A22-BA4E-9086-5F80F9A9E2E0}">
      <dgm:prSet/>
      <dgm:spPr/>
      <dgm:t>
        <a:bodyPr/>
        <a:lstStyle/>
        <a:p>
          <a:endParaRPr lang="ru-RU"/>
        </a:p>
      </dgm:t>
    </dgm:pt>
    <dgm:pt modelId="{A36A84C7-4169-A742-91AC-920192419559}">
      <dgm:prSet phldrT="[Текст]" custT="1"/>
      <dgm:spPr>
        <a:solidFill>
          <a:schemeClr val="bg1"/>
        </a:solidFill>
        <a:ln w="53975">
          <a:solidFill>
            <a:srgbClr val="5B9BD5"/>
          </a:solidFill>
        </a:ln>
      </dgm:spPr>
      <dgm:t>
        <a:bodyPr/>
        <a:lstStyle/>
        <a:p>
          <a:r>
            <a:rPr lang="ru-RU" sz="3000" b="1" i="0" u="none" kern="1200" baseline="0" dirty="0">
              <a:solidFill>
                <a:schemeClr val="dk1"/>
              </a:solidFill>
              <a:latin typeface="Brutal Type" panose="02000603020000020004" pitchFamily="2" charset="-52"/>
              <a:ea typeface="Jost Black" pitchFamily="2" charset="-52"/>
              <a:cs typeface="+mn-cs"/>
            </a:rPr>
            <a:t>Кооперация</a:t>
          </a:r>
        </a:p>
      </dgm:t>
    </dgm:pt>
    <dgm:pt modelId="{D5E3D454-59E7-A147-BFC0-631F9D70BEE5}" type="sibTrans" cxnId="{B671BFFA-DB23-1445-959B-D421D035628B}">
      <dgm:prSet/>
      <dgm:spPr/>
      <dgm:t>
        <a:bodyPr/>
        <a:lstStyle/>
        <a:p>
          <a:endParaRPr lang="ru-RU"/>
        </a:p>
      </dgm:t>
    </dgm:pt>
    <dgm:pt modelId="{0C50E0F5-D34B-A647-B500-D815CDD5A152}" type="parTrans" cxnId="{B671BFFA-DB23-1445-959B-D421D035628B}">
      <dgm:prSet/>
      <dgm:spPr/>
      <dgm:t>
        <a:bodyPr/>
        <a:lstStyle/>
        <a:p>
          <a:endParaRPr lang="ru-RU"/>
        </a:p>
      </dgm:t>
    </dgm:pt>
    <dgm:pt modelId="{497B8CBB-F11F-D549-960F-C679C21F3792}" type="pres">
      <dgm:prSet presAssocID="{13FB7C64-FD91-C749-A83A-E57A75A23C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3C1484E-9441-8C49-9C04-E55D0BF7BA09}" type="pres">
      <dgm:prSet presAssocID="{A36A84C7-4169-A742-91AC-920192419559}" presName="hierRoot1" presStyleCnt="0">
        <dgm:presLayoutVars>
          <dgm:hierBranch val="init"/>
        </dgm:presLayoutVars>
      </dgm:prSet>
      <dgm:spPr/>
    </dgm:pt>
    <dgm:pt modelId="{4E8886EA-1C8F-5F43-BC71-90D10D2AD3BA}" type="pres">
      <dgm:prSet presAssocID="{A36A84C7-4169-A742-91AC-920192419559}" presName="rootComposite1" presStyleCnt="0"/>
      <dgm:spPr/>
    </dgm:pt>
    <dgm:pt modelId="{2FAC1DC6-195F-7948-BC26-D008A8A459C0}" type="pres">
      <dgm:prSet presAssocID="{A36A84C7-4169-A742-91AC-920192419559}" presName="rootText1" presStyleLbl="node0" presStyleIdx="0" presStyleCnt="1">
        <dgm:presLayoutVars>
          <dgm:chPref val="3"/>
        </dgm:presLayoutVars>
      </dgm:prSet>
      <dgm:spPr/>
    </dgm:pt>
    <dgm:pt modelId="{5C96A568-13C7-7844-B8BA-2539FC5D582C}" type="pres">
      <dgm:prSet presAssocID="{A36A84C7-4169-A742-91AC-920192419559}" presName="rootConnector1" presStyleLbl="node1" presStyleIdx="0" presStyleCnt="0"/>
      <dgm:spPr/>
    </dgm:pt>
    <dgm:pt modelId="{626043D3-E648-0E4E-90CB-16A364214A25}" type="pres">
      <dgm:prSet presAssocID="{A36A84C7-4169-A742-91AC-920192419559}" presName="hierChild2" presStyleCnt="0"/>
      <dgm:spPr/>
    </dgm:pt>
    <dgm:pt modelId="{F2C4EA30-3426-EF4F-A364-FD419F2AE80F}" type="pres">
      <dgm:prSet presAssocID="{0C5EBBDB-0715-AD43-9536-7F41AA5F6641}" presName="Name64" presStyleLbl="parChTrans1D2" presStyleIdx="0" presStyleCnt="2"/>
      <dgm:spPr/>
    </dgm:pt>
    <dgm:pt modelId="{A6921CC2-7C1B-5846-B9C6-275E7AE19E0B}" type="pres">
      <dgm:prSet presAssocID="{85574FC3-3B4C-2D40-81B9-33B79A270AFC}" presName="hierRoot2" presStyleCnt="0">
        <dgm:presLayoutVars>
          <dgm:hierBranch val="init"/>
        </dgm:presLayoutVars>
      </dgm:prSet>
      <dgm:spPr/>
    </dgm:pt>
    <dgm:pt modelId="{335611E5-BF68-E44C-AFF6-1F325F46B083}" type="pres">
      <dgm:prSet presAssocID="{85574FC3-3B4C-2D40-81B9-33B79A270AFC}" presName="rootComposite" presStyleCnt="0"/>
      <dgm:spPr/>
    </dgm:pt>
    <dgm:pt modelId="{075BCD5A-7C83-9848-8AD1-1DB6E1EEFCB0}" type="pres">
      <dgm:prSet presAssocID="{85574FC3-3B4C-2D40-81B9-33B79A270AFC}" presName="rootText" presStyleLbl="node2" presStyleIdx="0" presStyleCnt="2" custScaleX="77706" custScaleY="99943">
        <dgm:presLayoutVars>
          <dgm:chPref val="3"/>
        </dgm:presLayoutVars>
      </dgm:prSet>
      <dgm:spPr/>
    </dgm:pt>
    <dgm:pt modelId="{5AECA75B-B98E-F144-999F-67443AF72C54}" type="pres">
      <dgm:prSet presAssocID="{85574FC3-3B4C-2D40-81B9-33B79A270AFC}" presName="rootConnector" presStyleLbl="node2" presStyleIdx="0" presStyleCnt="2"/>
      <dgm:spPr/>
    </dgm:pt>
    <dgm:pt modelId="{980A3C2F-8FEB-B545-8199-CB61591485B5}" type="pres">
      <dgm:prSet presAssocID="{85574FC3-3B4C-2D40-81B9-33B79A270AFC}" presName="hierChild4" presStyleCnt="0"/>
      <dgm:spPr/>
    </dgm:pt>
    <dgm:pt modelId="{694B3401-F203-B443-A387-043537B1F789}" type="pres">
      <dgm:prSet presAssocID="{85574FC3-3B4C-2D40-81B9-33B79A270AFC}" presName="hierChild5" presStyleCnt="0"/>
      <dgm:spPr/>
    </dgm:pt>
    <dgm:pt modelId="{B8370E10-2EC5-7C4D-9C6D-1B9010B5527D}" type="pres">
      <dgm:prSet presAssocID="{73F3069C-5E9D-E44B-BD78-B876A2AB8B04}" presName="Name64" presStyleLbl="parChTrans1D2" presStyleIdx="1" presStyleCnt="2"/>
      <dgm:spPr/>
    </dgm:pt>
    <dgm:pt modelId="{B94CA2F2-19EB-E246-803F-C21C5E32C32C}" type="pres">
      <dgm:prSet presAssocID="{074F51AC-83BF-3247-9D15-B8AB420F4A33}" presName="hierRoot2" presStyleCnt="0">
        <dgm:presLayoutVars>
          <dgm:hierBranch val="init"/>
        </dgm:presLayoutVars>
      </dgm:prSet>
      <dgm:spPr/>
    </dgm:pt>
    <dgm:pt modelId="{8AC5EE6D-C9B0-AE40-BF57-2981ACE62570}" type="pres">
      <dgm:prSet presAssocID="{074F51AC-83BF-3247-9D15-B8AB420F4A33}" presName="rootComposite" presStyleCnt="0"/>
      <dgm:spPr/>
    </dgm:pt>
    <dgm:pt modelId="{12148CA5-B1E0-7A4D-BDFA-C585B8A6CD8D}" type="pres">
      <dgm:prSet presAssocID="{074F51AC-83BF-3247-9D15-B8AB420F4A33}" presName="rootText" presStyleLbl="node2" presStyleIdx="1" presStyleCnt="2" custScaleX="79050">
        <dgm:presLayoutVars>
          <dgm:chPref val="3"/>
        </dgm:presLayoutVars>
      </dgm:prSet>
      <dgm:spPr/>
    </dgm:pt>
    <dgm:pt modelId="{D21EBBE7-1B15-1247-BB75-DBE99E8C1E6D}" type="pres">
      <dgm:prSet presAssocID="{074F51AC-83BF-3247-9D15-B8AB420F4A33}" presName="rootConnector" presStyleLbl="node2" presStyleIdx="1" presStyleCnt="2"/>
      <dgm:spPr/>
    </dgm:pt>
    <dgm:pt modelId="{8DDC027C-D2FB-C94C-BDB3-33FF8006008F}" type="pres">
      <dgm:prSet presAssocID="{074F51AC-83BF-3247-9D15-B8AB420F4A33}" presName="hierChild4" presStyleCnt="0"/>
      <dgm:spPr/>
    </dgm:pt>
    <dgm:pt modelId="{497E5A9D-A0F5-2941-B601-FEF8FF464514}" type="pres">
      <dgm:prSet presAssocID="{074F51AC-83BF-3247-9D15-B8AB420F4A33}" presName="hierChild5" presStyleCnt="0"/>
      <dgm:spPr/>
    </dgm:pt>
    <dgm:pt modelId="{746385B7-70FC-FA44-9795-E2C50BB67CCA}" type="pres">
      <dgm:prSet presAssocID="{A36A84C7-4169-A742-91AC-920192419559}" presName="hierChild3" presStyleCnt="0"/>
      <dgm:spPr/>
    </dgm:pt>
  </dgm:ptLst>
  <dgm:cxnLst>
    <dgm:cxn modelId="{2D7BE96A-B360-864C-8848-E55FB2079856}" type="presOf" srcId="{074F51AC-83BF-3247-9D15-B8AB420F4A33}" destId="{D21EBBE7-1B15-1247-BB75-DBE99E8C1E6D}" srcOrd="1" destOrd="0" presId="urn:microsoft.com/office/officeart/2009/3/layout/HorizontalOrganizationChart"/>
    <dgm:cxn modelId="{EC3F3753-9831-8046-905C-9510ED0D9B52}" type="presOf" srcId="{074F51AC-83BF-3247-9D15-B8AB420F4A33}" destId="{12148CA5-B1E0-7A4D-BDFA-C585B8A6CD8D}" srcOrd="0" destOrd="0" presId="urn:microsoft.com/office/officeart/2009/3/layout/HorizontalOrganizationChart"/>
    <dgm:cxn modelId="{EBAA6277-9BE9-7A4B-8BEE-9227B407453B}" srcId="{A36A84C7-4169-A742-91AC-920192419559}" destId="{85574FC3-3B4C-2D40-81B9-33B79A270AFC}" srcOrd="0" destOrd="0" parTransId="{0C5EBBDB-0715-AD43-9536-7F41AA5F6641}" sibTransId="{5A9BD658-793F-0141-A427-D6B3E1A54C0C}"/>
    <dgm:cxn modelId="{BFEF3E59-E3C8-C443-96F1-F5C53A4EC88B}" type="presOf" srcId="{A36A84C7-4169-A742-91AC-920192419559}" destId="{5C96A568-13C7-7844-B8BA-2539FC5D582C}" srcOrd="1" destOrd="0" presId="urn:microsoft.com/office/officeart/2009/3/layout/HorizontalOrganizationChart"/>
    <dgm:cxn modelId="{6A1CDE96-FA26-804E-9A17-FFA8A36EF315}" type="presOf" srcId="{A36A84C7-4169-A742-91AC-920192419559}" destId="{2FAC1DC6-195F-7948-BC26-D008A8A459C0}" srcOrd="0" destOrd="0" presId="urn:microsoft.com/office/officeart/2009/3/layout/HorizontalOrganizationChart"/>
    <dgm:cxn modelId="{6DF46DA5-4A22-BA4E-9086-5F80F9A9E2E0}" srcId="{A36A84C7-4169-A742-91AC-920192419559}" destId="{074F51AC-83BF-3247-9D15-B8AB420F4A33}" srcOrd="1" destOrd="0" parTransId="{73F3069C-5E9D-E44B-BD78-B876A2AB8B04}" sibTransId="{404487BD-6336-A442-A900-6E9E4ECE272B}"/>
    <dgm:cxn modelId="{6442FFBF-D87D-A440-BEFF-12BE633F2FFA}" type="presOf" srcId="{13FB7C64-FD91-C749-A83A-E57A75A23C64}" destId="{497B8CBB-F11F-D549-960F-C679C21F3792}" srcOrd="0" destOrd="0" presId="urn:microsoft.com/office/officeart/2009/3/layout/HorizontalOrganizationChart"/>
    <dgm:cxn modelId="{90CB0AC3-0C5A-A444-9963-8E8C7696B19F}" type="presOf" srcId="{85574FC3-3B4C-2D40-81B9-33B79A270AFC}" destId="{5AECA75B-B98E-F144-999F-67443AF72C54}" srcOrd="1" destOrd="0" presId="urn:microsoft.com/office/officeart/2009/3/layout/HorizontalOrganizationChart"/>
    <dgm:cxn modelId="{6F7652E7-7970-E742-B34F-FFB18F0C8489}" type="presOf" srcId="{73F3069C-5E9D-E44B-BD78-B876A2AB8B04}" destId="{B8370E10-2EC5-7C4D-9C6D-1B9010B5527D}" srcOrd="0" destOrd="0" presId="urn:microsoft.com/office/officeart/2009/3/layout/HorizontalOrganizationChart"/>
    <dgm:cxn modelId="{B8099DEE-71AF-8341-83BC-26581C97465E}" type="presOf" srcId="{85574FC3-3B4C-2D40-81B9-33B79A270AFC}" destId="{075BCD5A-7C83-9848-8AD1-1DB6E1EEFCB0}" srcOrd="0" destOrd="0" presId="urn:microsoft.com/office/officeart/2009/3/layout/HorizontalOrganizationChart"/>
    <dgm:cxn modelId="{B671BFFA-DB23-1445-959B-D421D035628B}" srcId="{13FB7C64-FD91-C749-A83A-E57A75A23C64}" destId="{A36A84C7-4169-A742-91AC-920192419559}" srcOrd="0" destOrd="0" parTransId="{0C50E0F5-D34B-A647-B500-D815CDD5A152}" sibTransId="{D5E3D454-59E7-A147-BFC0-631F9D70BEE5}"/>
    <dgm:cxn modelId="{0CDE76FD-DED6-DE4D-8B18-47B23789C757}" type="presOf" srcId="{0C5EBBDB-0715-AD43-9536-7F41AA5F6641}" destId="{F2C4EA30-3426-EF4F-A364-FD419F2AE80F}" srcOrd="0" destOrd="0" presId="urn:microsoft.com/office/officeart/2009/3/layout/HorizontalOrganizationChart"/>
    <dgm:cxn modelId="{8A0BE5A2-32D2-C143-837C-BCFDCFDA7B4D}" type="presParOf" srcId="{497B8CBB-F11F-D549-960F-C679C21F3792}" destId="{F3C1484E-9441-8C49-9C04-E55D0BF7BA09}" srcOrd="0" destOrd="0" presId="urn:microsoft.com/office/officeart/2009/3/layout/HorizontalOrganizationChart"/>
    <dgm:cxn modelId="{0A79E3A0-3432-5A45-B486-D28EBBCF5B9F}" type="presParOf" srcId="{F3C1484E-9441-8C49-9C04-E55D0BF7BA09}" destId="{4E8886EA-1C8F-5F43-BC71-90D10D2AD3BA}" srcOrd="0" destOrd="0" presId="urn:microsoft.com/office/officeart/2009/3/layout/HorizontalOrganizationChart"/>
    <dgm:cxn modelId="{4BF2DC99-B67F-1941-994B-E2F788C53CEA}" type="presParOf" srcId="{4E8886EA-1C8F-5F43-BC71-90D10D2AD3BA}" destId="{2FAC1DC6-195F-7948-BC26-D008A8A459C0}" srcOrd="0" destOrd="0" presId="urn:microsoft.com/office/officeart/2009/3/layout/HorizontalOrganizationChart"/>
    <dgm:cxn modelId="{BC8A468E-2298-AE44-A28F-19ABD903CA39}" type="presParOf" srcId="{4E8886EA-1C8F-5F43-BC71-90D10D2AD3BA}" destId="{5C96A568-13C7-7844-B8BA-2539FC5D582C}" srcOrd="1" destOrd="0" presId="urn:microsoft.com/office/officeart/2009/3/layout/HorizontalOrganizationChart"/>
    <dgm:cxn modelId="{7249CB17-3160-6046-BEF7-10604CD3AE65}" type="presParOf" srcId="{F3C1484E-9441-8C49-9C04-E55D0BF7BA09}" destId="{626043D3-E648-0E4E-90CB-16A364214A25}" srcOrd="1" destOrd="0" presId="urn:microsoft.com/office/officeart/2009/3/layout/HorizontalOrganizationChart"/>
    <dgm:cxn modelId="{8BDF57AC-7FEB-B74F-8A5B-9DE7F8D23C59}" type="presParOf" srcId="{626043D3-E648-0E4E-90CB-16A364214A25}" destId="{F2C4EA30-3426-EF4F-A364-FD419F2AE80F}" srcOrd="0" destOrd="0" presId="urn:microsoft.com/office/officeart/2009/3/layout/HorizontalOrganizationChart"/>
    <dgm:cxn modelId="{B6D2B8CE-F2B5-584F-8501-8891E466CDFD}" type="presParOf" srcId="{626043D3-E648-0E4E-90CB-16A364214A25}" destId="{A6921CC2-7C1B-5846-B9C6-275E7AE19E0B}" srcOrd="1" destOrd="0" presId="urn:microsoft.com/office/officeart/2009/3/layout/HorizontalOrganizationChart"/>
    <dgm:cxn modelId="{5CA6F9A2-29D6-954F-945B-FBFDCD619CFD}" type="presParOf" srcId="{A6921CC2-7C1B-5846-B9C6-275E7AE19E0B}" destId="{335611E5-BF68-E44C-AFF6-1F325F46B083}" srcOrd="0" destOrd="0" presId="urn:microsoft.com/office/officeart/2009/3/layout/HorizontalOrganizationChart"/>
    <dgm:cxn modelId="{1C6C6621-B610-6F4D-9360-4F8CB8B62565}" type="presParOf" srcId="{335611E5-BF68-E44C-AFF6-1F325F46B083}" destId="{075BCD5A-7C83-9848-8AD1-1DB6E1EEFCB0}" srcOrd="0" destOrd="0" presId="urn:microsoft.com/office/officeart/2009/3/layout/HorizontalOrganizationChart"/>
    <dgm:cxn modelId="{D9A0C3F9-65E7-8B43-B6D5-836AB7C13AD5}" type="presParOf" srcId="{335611E5-BF68-E44C-AFF6-1F325F46B083}" destId="{5AECA75B-B98E-F144-999F-67443AF72C54}" srcOrd="1" destOrd="0" presId="urn:microsoft.com/office/officeart/2009/3/layout/HorizontalOrganizationChart"/>
    <dgm:cxn modelId="{3357FFEC-1275-EF4C-9905-F450A2DB2941}" type="presParOf" srcId="{A6921CC2-7C1B-5846-B9C6-275E7AE19E0B}" destId="{980A3C2F-8FEB-B545-8199-CB61591485B5}" srcOrd="1" destOrd="0" presId="urn:microsoft.com/office/officeart/2009/3/layout/HorizontalOrganizationChart"/>
    <dgm:cxn modelId="{24F57515-AD1D-8847-9ABA-F55A0DADE4BD}" type="presParOf" srcId="{A6921CC2-7C1B-5846-B9C6-275E7AE19E0B}" destId="{694B3401-F203-B443-A387-043537B1F789}" srcOrd="2" destOrd="0" presId="urn:microsoft.com/office/officeart/2009/3/layout/HorizontalOrganizationChart"/>
    <dgm:cxn modelId="{72B32671-5402-B942-9A99-14817AAA655D}" type="presParOf" srcId="{626043D3-E648-0E4E-90CB-16A364214A25}" destId="{B8370E10-2EC5-7C4D-9C6D-1B9010B5527D}" srcOrd="2" destOrd="0" presId="urn:microsoft.com/office/officeart/2009/3/layout/HorizontalOrganizationChart"/>
    <dgm:cxn modelId="{9107CD94-52F2-D14D-BAD7-6B27E8339ED2}" type="presParOf" srcId="{626043D3-E648-0E4E-90CB-16A364214A25}" destId="{B94CA2F2-19EB-E246-803F-C21C5E32C32C}" srcOrd="3" destOrd="0" presId="urn:microsoft.com/office/officeart/2009/3/layout/HorizontalOrganizationChart"/>
    <dgm:cxn modelId="{1F33663A-C482-024A-9375-9B8EDC710D77}" type="presParOf" srcId="{B94CA2F2-19EB-E246-803F-C21C5E32C32C}" destId="{8AC5EE6D-C9B0-AE40-BF57-2981ACE62570}" srcOrd="0" destOrd="0" presId="urn:microsoft.com/office/officeart/2009/3/layout/HorizontalOrganizationChart"/>
    <dgm:cxn modelId="{C44C5609-2D39-5A48-A34E-898B93D1E943}" type="presParOf" srcId="{8AC5EE6D-C9B0-AE40-BF57-2981ACE62570}" destId="{12148CA5-B1E0-7A4D-BDFA-C585B8A6CD8D}" srcOrd="0" destOrd="0" presId="urn:microsoft.com/office/officeart/2009/3/layout/HorizontalOrganizationChart"/>
    <dgm:cxn modelId="{11A7B8CF-9E3F-7742-A164-FEBC7DF60EA7}" type="presParOf" srcId="{8AC5EE6D-C9B0-AE40-BF57-2981ACE62570}" destId="{D21EBBE7-1B15-1247-BB75-DBE99E8C1E6D}" srcOrd="1" destOrd="0" presId="urn:microsoft.com/office/officeart/2009/3/layout/HorizontalOrganizationChart"/>
    <dgm:cxn modelId="{5C7EF8FA-7939-EB4F-8D3C-40ED1918B13E}" type="presParOf" srcId="{B94CA2F2-19EB-E246-803F-C21C5E32C32C}" destId="{8DDC027C-D2FB-C94C-BDB3-33FF8006008F}" srcOrd="1" destOrd="0" presId="urn:microsoft.com/office/officeart/2009/3/layout/HorizontalOrganizationChart"/>
    <dgm:cxn modelId="{A0CAC3CD-087B-EB4E-925A-B3A393B5A643}" type="presParOf" srcId="{B94CA2F2-19EB-E246-803F-C21C5E32C32C}" destId="{497E5A9D-A0F5-2941-B601-FEF8FF464514}" srcOrd="2" destOrd="0" presId="urn:microsoft.com/office/officeart/2009/3/layout/HorizontalOrganizationChart"/>
    <dgm:cxn modelId="{FFE581AE-A626-884D-B8E8-1D41C398F69C}" type="presParOf" srcId="{F3C1484E-9441-8C49-9C04-E55D0BF7BA09}" destId="{746385B7-70FC-FA44-9795-E2C50BB67CC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70E10-2EC5-7C4D-9C6D-1B9010B5527D}">
      <dsp:nvSpPr>
        <dsp:cNvPr id="0" name=""/>
        <dsp:cNvSpPr/>
      </dsp:nvSpPr>
      <dsp:spPr>
        <a:xfrm>
          <a:off x="3269101" y="1993288"/>
          <a:ext cx="653733" cy="7024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6866" y="0"/>
              </a:lnTo>
              <a:lnTo>
                <a:pt x="326866" y="702479"/>
              </a:lnTo>
              <a:lnTo>
                <a:pt x="653733" y="7024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C4EA30-3426-EF4F-A364-FD419F2AE80F}">
      <dsp:nvSpPr>
        <dsp:cNvPr id="0" name=""/>
        <dsp:cNvSpPr/>
      </dsp:nvSpPr>
      <dsp:spPr>
        <a:xfrm>
          <a:off x="3269101" y="1290524"/>
          <a:ext cx="653733" cy="702763"/>
        </a:xfrm>
        <a:custGeom>
          <a:avLst/>
          <a:gdLst/>
          <a:ahLst/>
          <a:cxnLst/>
          <a:rect l="0" t="0" r="0" b="0"/>
          <a:pathLst>
            <a:path>
              <a:moveTo>
                <a:pt x="0" y="702763"/>
              </a:moveTo>
              <a:lnTo>
                <a:pt x="326866" y="702763"/>
              </a:lnTo>
              <a:lnTo>
                <a:pt x="326866" y="0"/>
              </a:lnTo>
              <a:lnTo>
                <a:pt x="65373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AC1DC6-195F-7948-BC26-D008A8A459C0}">
      <dsp:nvSpPr>
        <dsp:cNvPr id="0" name=""/>
        <dsp:cNvSpPr/>
      </dsp:nvSpPr>
      <dsp:spPr>
        <a:xfrm>
          <a:off x="433" y="1494816"/>
          <a:ext cx="3268667" cy="996943"/>
        </a:xfrm>
        <a:prstGeom prst="rect">
          <a:avLst/>
        </a:prstGeom>
        <a:solidFill>
          <a:schemeClr val="bg1"/>
        </a:solidFill>
        <a:ln w="53975" cap="flat" cmpd="sng" algn="ctr">
          <a:solidFill>
            <a:srgbClr val="5B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b="1" i="0" u="none" kern="1200" baseline="0" dirty="0">
              <a:solidFill>
                <a:schemeClr val="dk1"/>
              </a:solidFill>
              <a:latin typeface="Brutal Type" panose="02000603020000020004" pitchFamily="2" charset="-52"/>
              <a:ea typeface="Jost Black" pitchFamily="2" charset="-52"/>
              <a:cs typeface="+mn-cs"/>
            </a:rPr>
            <a:t>Кооперация</a:t>
          </a:r>
        </a:p>
      </dsp:txBody>
      <dsp:txXfrm>
        <a:off x="433" y="1494816"/>
        <a:ext cx="3268667" cy="996943"/>
      </dsp:txXfrm>
    </dsp:sp>
    <dsp:sp modelId="{075BCD5A-7C83-9848-8AD1-1DB6E1EEFCB0}">
      <dsp:nvSpPr>
        <dsp:cNvPr id="0" name=""/>
        <dsp:cNvSpPr/>
      </dsp:nvSpPr>
      <dsp:spPr>
        <a:xfrm>
          <a:off x="3922835" y="792336"/>
          <a:ext cx="2539950" cy="9963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u="none" kern="1200" baseline="0" dirty="0">
              <a:solidFill>
                <a:schemeClr val="bg1"/>
              </a:solidFill>
              <a:latin typeface="Brutal Type" panose="02000603020000020004" pitchFamily="2" charset="-52"/>
              <a:ea typeface="Jost Black" pitchFamily="2" charset="-52"/>
              <a:cs typeface="+mn-cs"/>
            </a:rPr>
            <a:t>B2G</a:t>
          </a:r>
          <a:endParaRPr lang="ru-RU" sz="4000" b="1" i="0" u="none" kern="1200" baseline="0" dirty="0">
            <a:solidFill>
              <a:schemeClr val="bg1"/>
            </a:solidFill>
            <a:latin typeface="Brutal Type" panose="02000603020000020004" pitchFamily="2" charset="-52"/>
            <a:ea typeface="Jost Black" pitchFamily="2" charset="-52"/>
            <a:cs typeface="+mn-cs"/>
          </a:endParaRPr>
        </a:p>
      </dsp:txBody>
      <dsp:txXfrm>
        <a:off x="3922835" y="792336"/>
        <a:ext cx="2539950" cy="996375"/>
      </dsp:txXfrm>
    </dsp:sp>
    <dsp:sp modelId="{12148CA5-B1E0-7A4D-BDFA-C585B8A6CD8D}">
      <dsp:nvSpPr>
        <dsp:cNvPr id="0" name=""/>
        <dsp:cNvSpPr/>
      </dsp:nvSpPr>
      <dsp:spPr>
        <a:xfrm>
          <a:off x="3922835" y="2197295"/>
          <a:ext cx="2583881" cy="9969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u="none" kern="1200" baseline="0" dirty="0">
              <a:solidFill>
                <a:prstClr val="white"/>
              </a:solidFill>
              <a:latin typeface="Brutal Type" panose="02000603020000020004" pitchFamily="2" charset="-52"/>
              <a:ea typeface="Jost Black" pitchFamily="2" charset="-52"/>
              <a:cs typeface="+mn-cs"/>
            </a:rPr>
            <a:t>B2</a:t>
          </a:r>
          <a:r>
            <a:rPr lang="ru-RU" sz="4000" b="1" i="0" u="none" kern="1200" baseline="0" dirty="0">
              <a:solidFill>
                <a:prstClr val="white"/>
              </a:solidFill>
              <a:latin typeface="Brutal Type" panose="02000603020000020004" pitchFamily="2" charset="-52"/>
              <a:ea typeface="Jost Black" pitchFamily="2" charset="-52"/>
              <a:cs typeface="+mn-cs"/>
            </a:rPr>
            <a:t>B</a:t>
          </a:r>
        </a:p>
      </dsp:txBody>
      <dsp:txXfrm>
        <a:off x="3922835" y="2197295"/>
        <a:ext cx="2583881" cy="996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F9B84-127D-A443-8450-9C5C60018E4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7412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4" y="4787126"/>
            <a:ext cx="545211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53226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0335" y="9448185"/>
            <a:ext cx="2953226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07D4C-F26C-C647-8D62-06A9255BA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40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100E-BD28-B34E-83C2-79998576ADAD}" type="datetime1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26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366FC-5CEC-4244-A23A-3A63D06746E7}" type="datetime1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108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FDC2-AE39-1241-9F6F-95CC22248308}" type="datetime1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8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46A0-9D40-774D-8FB9-7F5E68BAF487}" type="datetime1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9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BD43-FB78-BF4A-8E78-6ADD6FF4AF54}" type="datetime1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25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DAC1-0AE0-BE49-83BF-A8F55A75A9C9}" type="datetime1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58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27-9DB8-1348-8869-CA7D9932140F}" type="datetime1">
              <a:rPr lang="ru-RU" smtClean="0"/>
              <a:t>07.02.2025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449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775AB-8E07-5440-AAE5-3EE53100EE73}" type="datetime1">
              <a:rPr lang="ru-RU" smtClean="0"/>
              <a:t>07.02.2025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61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50DB-F32A-074A-BF75-1BE6E6FE42F9}" type="datetime1">
              <a:rPr lang="ru-RU" smtClean="0"/>
              <a:t>07.02.2025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840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B77E-2F9D-714E-B4ED-1BE87959BE61}" type="datetime1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11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49180-DFEA-FF4E-88F8-79BAF74AC42C}" type="datetime1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03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84535-9617-2441-9592-549470652E0C}" type="datetime1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F5D03-8279-4105-BD45-EA89114B94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71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8EDE23-F147-0CF3-6D6B-36AC16915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47"/>
            <a:ext cx="12192000" cy="685055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83395" y="3063295"/>
            <a:ext cx="8675602" cy="731410"/>
          </a:xfrm>
        </p:spPr>
        <p:txBody>
          <a:bodyPr>
            <a:normAutofit/>
          </a:bodyPr>
          <a:lstStyle/>
          <a:p>
            <a:pPr algn="l"/>
            <a:r>
              <a:rPr lang="ru-RU" sz="4500" dirty="0">
                <a:solidFill>
                  <a:schemeClr val="bg1"/>
                </a:solidFill>
                <a:latin typeface="Halvar Breit XBd" panose="00000905000000000000" pitchFamily="2" charset="0"/>
              </a:rPr>
              <a:t>ФРП Тверской области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A25CD8-E108-E26B-0424-8C412ABE0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85" y="5969377"/>
            <a:ext cx="2386775" cy="60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58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0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4739640" y="2812303"/>
            <a:ext cx="7261860" cy="1273584"/>
          </a:xfrm>
          <a:prstGeom prst="rect">
            <a:avLst/>
          </a:prstGeom>
          <a:solidFill>
            <a:srgbClr val="A100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41" name="Прямоугольник 40"/>
          <p:cNvSpPr/>
          <p:nvPr/>
        </p:nvSpPr>
        <p:spPr>
          <a:xfrm>
            <a:off x="151975" y="5352874"/>
            <a:ext cx="11849525" cy="1273584"/>
          </a:xfrm>
          <a:prstGeom prst="rect">
            <a:avLst/>
          </a:prstGeom>
          <a:solidFill>
            <a:srgbClr val="8D0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42" name="Прямоугольник 41"/>
          <p:cNvSpPr/>
          <p:nvPr/>
        </p:nvSpPr>
        <p:spPr>
          <a:xfrm>
            <a:off x="151975" y="4080680"/>
            <a:ext cx="11849525" cy="1273584"/>
          </a:xfrm>
          <a:prstGeom prst="rect">
            <a:avLst/>
          </a:prstGeom>
          <a:solidFill>
            <a:srgbClr val="B43E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43" name="Прямоугольник 42"/>
          <p:cNvSpPr/>
          <p:nvPr/>
        </p:nvSpPr>
        <p:spPr>
          <a:xfrm>
            <a:off x="151975" y="2808486"/>
            <a:ext cx="4587665" cy="1273584"/>
          </a:xfrm>
          <a:prstGeom prst="rect">
            <a:avLst/>
          </a:prstGeom>
          <a:solidFill>
            <a:srgbClr val="B43E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3" name="Прямоугольник 32"/>
          <p:cNvSpPr/>
          <p:nvPr/>
        </p:nvSpPr>
        <p:spPr>
          <a:xfrm>
            <a:off x="6429375" y="1539553"/>
            <a:ext cx="5572125" cy="1273584"/>
          </a:xfrm>
          <a:prstGeom prst="rect">
            <a:avLst/>
          </a:prstGeom>
          <a:solidFill>
            <a:srgbClr val="990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9" name="Прямоугольник 28"/>
          <p:cNvSpPr/>
          <p:nvPr/>
        </p:nvSpPr>
        <p:spPr>
          <a:xfrm>
            <a:off x="152399" y="1536292"/>
            <a:ext cx="6390099" cy="1273584"/>
          </a:xfrm>
          <a:prstGeom prst="rect">
            <a:avLst/>
          </a:prstGeom>
          <a:solidFill>
            <a:srgbClr val="B43E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50826"/>
            <a:ext cx="10515600" cy="802004"/>
          </a:xfrm>
          <a:solidFill>
            <a:srgbClr val="AF005C"/>
          </a:solidFill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ПРОГРАММА РАЗВИТИЯ ПРОИЗВОДСТВ </a:t>
            </a:r>
            <a:br>
              <a:rPr lang="ru-RU" sz="3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</a:br>
            <a:r>
              <a:rPr lang="ru-RU" sz="3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«ПРОЕКТЫ РАЗВИТИЯ» С ФРП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950136"/>
            <a:ext cx="6705600" cy="784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20–</a:t>
            </a:r>
            <a:r>
              <a:rPr lang="en-US" sz="6000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2</a:t>
            </a:r>
            <a:r>
              <a:rPr lang="ru-RU" sz="6000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00 МЛН 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617249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Сумма займа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2932206"/>
            <a:ext cx="25241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Срок займа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3084555"/>
            <a:ext cx="4456669" cy="1117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ДО 5 ЛЕТ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42499" y="1617249"/>
            <a:ext cx="5662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pc="-80" dirty="0">
                <a:solidFill>
                  <a:schemeClr val="bg1"/>
                </a:solidFill>
                <a:latin typeface="Halvar Breit Blk" panose="00000A05000000000000" pitchFamily="2" charset="0"/>
              </a:rPr>
              <a:t>Целевой объем продаж новой продукции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42499" y="1834417"/>
            <a:ext cx="3688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ОТ 50%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62274" y="2061587"/>
            <a:ext cx="18832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суммы займа в год, начиная со второго года серийного производства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35910" y="2932206"/>
            <a:ext cx="3501280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Общий бюджет проекта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5060" y="3084555"/>
            <a:ext cx="5960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ОТ </a:t>
            </a:r>
            <a:r>
              <a:rPr lang="en-US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25</a:t>
            </a:r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 МЛН 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1561" y="4098624"/>
            <a:ext cx="447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Процентная ставка, % годовых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1561" y="4298807"/>
            <a:ext cx="1563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5%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09725" y="4605715"/>
            <a:ext cx="904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базовая ставка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77974" y="4298807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3%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90548" y="4528771"/>
            <a:ext cx="25731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при банковской гарантии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или поручительстве уполномоченной организации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95598" y="4298807"/>
            <a:ext cx="18469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 3%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496195" y="4521807"/>
            <a:ext cx="33880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при покупке российского оборудования или отечественного ПО на сумму ≥ 50% от суммы займа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2400" y="5416997"/>
            <a:ext cx="2884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  <a:latin typeface="Halvar Breit Blk" panose="00000A05000000000000" pitchFamily="2" charset="0"/>
              </a:rPr>
              <a:t>Софинансирование</a:t>
            </a:r>
            <a:endParaRPr lang="ru-RU" dirty="0">
              <a:solidFill>
                <a:schemeClr val="bg1"/>
              </a:solidFill>
              <a:latin typeface="Halvar Breit Blk" panose="00000A05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1561" y="5672578"/>
            <a:ext cx="27671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≥20%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98665" y="5917114"/>
            <a:ext cx="32581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общего бюджета проекта со стороны заявителя, частных инвесторов или кредитных организаций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D5E73A0-D8DD-8601-8DE9-4AC1A089652F}"/>
              </a:ext>
            </a:extLst>
          </p:cNvPr>
          <p:cNvSpPr/>
          <p:nvPr/>
        </p:nvSpPr>
        <p:spPr>
          <a:xfrm>
            <a:off x="7106478" y="5357266"/>
            <a:ext cx="4895558" cy="1273584"/>
          </a:xfrm>
          <a:prstGeom prst="rect">
            <a:avLst/>
          </a:prstGeom>
          <a:solidFill>
            <a:srgbClr val="A100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</p:spTree>
    <p:extLst>
      <p:ext uri="{BB962C8B-B14F-4D97-AF65-F5344CB8AC3E}">
        <p14:creationId xmlns:p14="http://schemas.microsoft.com/office/powerpoint/2010/main" val="3938959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02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5530714" y="2686157"/>
            <a:ext cx="6470786" cy="1364991"/>
          </a:xfrm>
          <a:prstGeom prst="rect">
            <a:avLst/>
          </a:prstGeom>
          <a:solidFill>
            <a:srgbClr val="5E0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4" name="Прямоугольник 33"/>
          <p:cNvSpPr/>
          <p:nvPr/>
        </p:nvSpPr>
        <p:spPr>
          <a:xfrm>
            <a:off x="6452360" y="1536292"/>
            <a:ext cx="5549140" cy="1273584"/>
          </a:xfrm>
          <a:prstGeom prst="rect">
            <a:avLst/>
          </a:prstGeom>
          <a:solidFill>
            <a:srgbClr val="713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3" name="Прямоугольник 32"/>
          <p:cNvSpPr/>
          <p:nvPr/>
        </p:nvSpPr>
        <p:spPr>
          <a:xfrm>
            <a:off x="151976" y="2808486"/>
            <a:ext cx="5378738" cy="1256941"/>
          </a:xfrm>
          <a:prstGeom prst="rect">
            <a:avLst/>
          </a:prstGeom>
          <a:solidFill>
            <a:srgbClr val="942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1" name="Прямоугольник 30"/>
          <p:cNvSpPr/>
          <p:nvPr/>
        </p:nvSpPr>
        <p:spPr>
          <a:xfrm>
            <a:off x="151975" y="5352874"/>
            <a:ext cx="11849525" cy="1273584"/>
          </a:xfrm>
          <a:prstGeom prst="rect">
            <a:avLst/>
          </a:prstGeom>
          <a:solidFill>
            <a:srgbClr val="6D09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51975" y="4021809"/>
            <a:ext cx="11849525" cy="1332455"/>
          </a:xfrm>
          <a:prstGeom prst="rect">
            <a:avLst/>
          </a:prstGeom>
          <a:solidFill>
            <a:srgbClr val="942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5" name="Прямоугольник 34"/>
          <p:cNvSpPr/>
          <p:nvPr/>
        </p:nvSpPr>
        <p:spPr>
          <a:xfrm>
            <a:off x="152400" y="1536292"/>
            <a:ext cx="6371245" cy="1273584"/>
          </a:xfrm>
          <a:prstGeom prst="rect">
            <a:avLst/>
          </a:prstGeom>
          <a:solidFill>
            <a:srgbClr val="942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152399" y="250826"/>
            <a:ext cx="10740887" cy="80200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ПРОГРАММА РАЗВИТИЯ ПРОИЗВОДСТВ </a:t>
            </a:r>
            <a:br>
              <a:rPr lang="ru-RU" sz="3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</a:br>
            <a:r>
              <a:rPr lang="ru-RU" sz="3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«КОМПЛЕКТУЮЩИЕ ИЗДЕЛИЯ» С ФРП РФ</a:t>
            </a:r>
          </a:p>
        </p:txBody>
      </p:sp>
      <p:sp>
        <p:nvSpPr>
          <p:cNvPr id="37" name="Объект 2"/>
          <p:cNvSpPr>
            <a:spLocks noGrp="1"/>
          </p:cNvSpPr>
          <p:nvPr>
            <p:ph idx="1"/>
          </p:nvPr>
        </p:nvSpPr>
        <p:spPr>
          <a:xfrm>
            <a:off x="71650" y="1951950"/>
            <a:ext cx="6705600" cy="784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20–200 МЛН ₽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2400" y="1617249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Сумма займа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2400" y="2932206"/>
            <a:ext cx="25241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Срок займа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" y="3084555"/>
            <a:ext cx="4456669" cy="1117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ДО 5 ЛЕТ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523645" y="1834417"/>
            <a:ext cx="35670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ОТ 30%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002136" y="2001969"/>
            <a:ext cx="193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суммы займа в год, начиная со второго года серийного производства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51128" y="2897923"/>
            <a:ext cx="3501280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Общий бюджет проекта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530714" y="3037472"/>
            <a:ext cx="5980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ОТ 25 МЛН ₽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52400" y="5416997"/>
            <a:ext cx="2884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  <a:latin typeface="Halvar Breit Blk" panose="00000A05000000000000" pitchFamily="2" charset="0"/>
              </a:rPr>
              <a:t>Софинансирование</a:t>
            </a:r>
            <a:endParaRPr lang="ru-RU" dirty="0">
              <a:solidFill>
                <a:schemeClr val="bg1"/>
              </a:solidFill>
              <a:latin typeface="Halvar Breit Blk" panose="00000A05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1561" y="5672578"/>
            <a:ext cx="2802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≥20%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33931" y="5821083"/>
            <a:ext cx="2540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общего бюджета проекта со стороны заявителя, частных инвесторов или кредитных организаций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23645" y="1617249"/>
            <a:ext cx="5662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pc="-80" dirty="0">
                <a:solidFill>
                  <a:schemeClr val="bg1"/>
                </a:solidFill>
                <a:latin typeface="Halvar Breit Blk" panose="00000A05000000000000" pitchFamily="2" charset="0"/>
              </a:rPr>
              <a:t>Целевой объем продаж новой продукции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14C2CB-A572-5632-4CC6-24E5FD681606}"/>
              </a:ext>
            </a:extLst>
          </p:cNvPr>
          <p:cNvSpPr txBox="1"/>
          <p:nvPr/>
        </p:nvSpPr>
        <p:spPr>
          <a:xfrm>
            <a:off x="190500" y="4089519"/>
            <a:ext cx="447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Процентная ставка, % годовых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CF0563-88A3-2A30-371F-769F7F947BCF}"/>
              </a:ext>
            </a:extLst>
          </p:cNvPr>
          <p:cNvSpPr txBox="1"/>
          <p:nvPr/>
        </p:nvSpPr>
        <p:spPr>
          <a:xfrm>
            <a:off x="190500" y="4289702"/>
            <a:ext cx="1563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5%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D0C3A4-D57A-14D4-D254-43D5CF812FFB}"/>
              </a:ext>
            </a:extLst>
          </p:cNvPr>
          <p:cNvSpPr txBox="1"/>
          <p:nvPr/>
        </p:nvSpPr>
        <p:spPr>
          <a:xfrm>
            <a:off x="1668664" y="4596610"/>
            <a:ext cx="904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базовая ставка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49DB68-04D7-21A5-9B2B-5E55EB388E55}"/>
              </a:ext>
            </a:extLst>
          </p:cNvPr>
          <p:cNvSpPr txBox="1"/>
          <p:nvPr/>
        </p:nvSpPr>
        <p:spPr>
          <a:xfrm>
            <a:off x="2736913" y="4289702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3%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208FBD-F1CC-B175-4676-DF8CF3771E9F}"/>
              </a:ext>
            </a:extLst>
          </p:cNvPr>
          <p:cNvSpPr txBox="1"/>
          <p:nvPr/>
        </p:nvSpPr>
        <p:spPr>
          <a:xfrm>
            <a:off x="4276117" y="4510170"/>
            <a:ext cx="28377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при банковской гарантии, а также гарантий уполномоченных организаций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0CCBE30-C597-3E0B-1159-0F25AF48DD4D}"/>
              </a:ext>
            </a:extLst>
          </p:cNvPr>
          <p:cNvSpPr/>
          <p:nvPr/>
        </p:nvSpPr>
        <p:spPr>
          <a:xfrm>
            <a:off x="6086061" y="5382214"/>
            <a:ext cx="5925914" cy="1244244"/>
          </a:xfrm>
          <a:prstGeom prst="rect">
            <a:avLst/>
          </a:prstGeom>
          <a:solidFill>
            <a:srgbClr val="5E0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</p:spTree>
    <p:extLst>
      <p:ext uri="{BB962C8B-B14F-4D97-AF65-F5344CB8AC3E}">
        <p14:creationId xmlns:p14="http://schemas.microsoft.com/office/powerpoint/2010/main" val="483588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0082" y="2921370"/>
            <a:ext cx="11693529" cy="101526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Halvar Breitschrift Expanded" panose="00000505000000000000" pitchFamily="2" charset="0"/>
              </a:rPr>
              <a:t>Консультационный центр по взаимодействию </a:t>
            </a:r>
            <a:br>
              <a:rPr lang="ru-RU" sz="2800" dirty="0">
                <a:latin typeface="Halvar Breitschrift Expanded" panose="00000505000000000000" pitchFamily="2" charset="0"/>
              </a:rPr>
            </a:br>
            <a:r>
              <a:rPr lang="ru-RU" sz="2800" dirty="0">
                <a:latin typeface="Halvar Breitschrift Expanded" panose="00000505000000000000" pitchFamily="2" charset="0"/>
              </a:rPr>
              <a:t>с федеральными институтами поддержки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1B4670-7055-1B8D-F2E0-333A6C10E9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070" y="313728"/>
            <a:ext cx="1597439" cy="40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660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2BF91572-E6F9-E148-5DFE-E23D282823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54629"/>
              </p:ext>
            </p:extLst>
          </p:nvPr>
        </p:nvGraphicFramePr>
        <p:xfrm>
          <a:off x="376600" y="1873355"/>
          <a:ext cx="5627072" cy="183842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29795">
                  <a:extLst>
                    <a:ext uri="{9D8B030D-6E8A-4147-A177-3AD203B41FA5}">
                      <a16:colId xmlns:a16="http://schemas.microsoft.com/office/drawing/2014/main" val="586112555"/>
                    </a:ext>
                  </a:extLst>
                </a:gridCol>
                <a:gridCol w="2597277">
                  <a:extLst>
                    <a:ext uri="{9D8B030D-6E8A-4147-A177-3AD203B41FA5}">
                      <a16:colId xmlns:a16="http://schemas.microsoft.com/office/drawing/2014/main" val="792864427"/>
                    </a:ext>
                  </a:extLst>
                </a:gridCol>
              </a:tblGrid>
              <a:tr h="454792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Сумма займа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cs typeface="+mn-cs"/>
                        </a:rPr>
                        <a:t>100 - 1000 млн </a:t>
                      </a:r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+mn-ea"/>
                          <a:cs typeface="+mn-cs"/>
                        </a:rPr>
                        <a:t>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006163"/>
                  </a:ext>
                </a:extLst>
              </a:tr>
              <a:tr h="452604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Общий бюджет проекта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от 125 млн </a:t>
                      </a:r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+mn-ea"/>
                          <a:cs typeface="+mn-cs"/>
                        </a:rPr>
                        <a:t>₽</a:t>
                      </a:r>
                      <a:endParaRPr lang="ru-RU" sz="1800" b="0" i="0" u="none" kern="1200" dirty="0">
                        <a:solidFill>
                          <a:schemeClr val="dk1"/>
                        </a:solidFill>
                        <a:latin typeface="BRUTALTYPE-LIGHT" panose="02000603020000020004" pitchFamily="2" charset="0"/>
                        <a:ea typeface="Jost Medium" pitchFamily="2" charset="-5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14885"/>
                  </a:ext>
                </a:extLst>
              </a:tr>
              <a:tr h="452604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Срок займа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до 60 месяцев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784331"/>
                  </a:ext>
                </a:extLst>
              </a:tr>
              <a:tr h="478423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Ставка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3-5% годовых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202916"/>
                  </a:ext>
                </a:extLst>
              </a:tr>
            </a:tbl>
          </a:graphicData>
        </a:graphic>
      </p:graphicFrame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C9D1ED-DB19-4289-AA70-253D5EAAE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7728" y="276172"/>
            <a:ext cx="1738057" cy="4407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723E98-FC0E-B099-8B94-C46CF3879181}"/>
              </a:ext>
            </a:extLst>
          </p:cNvPr>
          <p:cNvSpPr txBox="1"/>
          <p:nvPr/>
        </p:nvSpPr>
        <p:spPr>
          <a:xfrm>
            <a:off x="322458" y="1114816"/>
            <a:ext cx="5735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dk1"/>
                </a:solidFill>
                <a:latin typeface="Brutal Type" panose="02000603020000020004" pitchFamily="2" charset="-52"/>
              </a:rPr>
              <a:t>Программа «Проекты развития»/</a:t>
            </a:r>
          </a:p>
          <a:p>
            <a:r>
              <a:rPr lang="ru-RU" b="1" dirty="0">
                <a:solidFill>
                  <a:schemeClr val="dk1"/>
                </a:solidFill>
                <a:latin typeface="Brutal Type" panose="02000603020000020004" pitchFamily="2" charset="-52"/>
              </a:rPr>
              <a:t> «Комплектующие изделия</a:t>
            </a:r>
            <a:endParaRPr lang="ru-RU" b="1" dirty="0">
              <a:solidFill>
                <a:schemeClr val="dk1"/>
              </a:solidFill>
              <a:latin typeface="Brutal Type" panose="02000603020000020004" pitchFamily="2" charset="-52"/>
              <a:ea typeface="Jost Black" pitchFamily="2" charset="-52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2100248-6086-5C5A-9EAF-3E7D464BB1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8235" r="1920" b="33562"/>
          <a:stretch/>
        </p:blipFill>
        <p:spPr>
          <a:xfrm>
            <a:off x="7360368" y="204040"/>
            <a:ext cx="2279660" cy="665948"/>
          </a:xfrm>
          <a:prstGeom prst="rect">
            <a:avLst/>
          </a:prstGeom>
        </p:spPr>
      </p:pic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60F03A10-7D76-64E2-8154-251435BDEF56}"/>
              </a:ext>
            </a:extLst>
          </p:cNvPr>
          <p:cNvCxnSpPr/>
          <p:nvPr/>
        </p:nvCxnSpPr>
        <p:spPr>
          <a:xfrm>
            <a:off x="9831303" y="316638"/>
            <a:ext cx="0" cy="4407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7E7F2DDF-C3DA-3115-40E3-DA78AD3FA7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047286"/>
              </p:ext>
            </p:extLst>
          </p:nvPr>
        </p:nvGraphicFramePr>
        <p:xfrm>
          <a:off x="6368827" y="3302102"/>
          <a:ext cx="5627072" cy="183842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29795">
                  <a:extLst>
                    <a:ext uri="{9D8B030D-6E8A-4147-A177-3AD203B41FA5}">
                      <a16:colId xmlns:a16="http://schemas.microsoft.com/office/drawing/2014/main" val="586112555"/>
                    </a:ext>
                  </a:extLst>
                </a:gridCol>
                <a:gridCol w="2597277">
                  <a:extLst>
                    <a:ext uri="{9D8B030D-6E8A-4147-A177-3AD203B41FA5}">
                      <a16:colId xmlns:a16="http://schemas.microsoft.com/office/drawing/2014/main" val="792864427"/>
                    </a:ext>
                  </a:extLst>
                </a:gridCol>
              </a:tblGrid>
              <a:tr h="454792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Сумма займа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cs typeface="+mn-cs"/>
                        </a:rPr>
                        <a:t>100 - 5000 млн </a:t>
                      </a:r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+mn-ea"/>
                          <a:cs typeface="+mn-cs"/>
                        </a:rPr>
                        <a:t>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006163"/>
                  </a:ext>
                </a:extLst>
              </a:tr>
              <a:tr h="452604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Общий бюджет проекта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от 125 млн </a:t>
                      </a:r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+mn-ea"/>
                          <a:cs typeface="+mn-cs"/>
                        </a:rPr>
                        <a:t>₽</a:t>
                      </a:r>
                      <a:endParaRPr lang="ru-RU" sz="1800" b="0" i="0" u="none" kern="1200" dirty="0">
                        <a:solidFill>
                          <a:schemeClr val="dk1"/>
                        </a:solidFill>
                        <a:latin typeface="BRUTALTYPE-LIGHT" panose="02000603020000020004" pitchFamily="2" charset="0"/>
                        <a:ea typeface="Jost Medium" pitchFamily="2" charset="-5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14885"/>
                  </a:ext>
                </a:extLst>
              </a:tr>
              <a:tr h="452604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Срок займа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до 84 месяцев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784331"/>
                  </a:ext>
                </a:extLst>
              </a:tr>
              <a:tr h="478423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Ставка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3-5% годовых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202916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503CAF93-1F40-4A1D-7ED4-14383DDF2BB7}"/>
              </a:ext>
            </a:extLst>
          </p:cNvPr>
          <p:cNvSpPr txBox="1"/>
          <p:nvPr/>
        </p:nvSpPr>
        <p:spPr>
          <a:xfrm>
            <a:off x="6260543" y="2687942"/>
            <a:ext cx="5735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dk1"/>
                </a:solidFill>
                <a:latin typeface="Brutal Type" panose="02000603020000020004" pitchFamily="2" charset="-52"/>
              </a:rPr>
              <a:t>Программа «Автокомпоненты»</a:t>
            </a:r>
            <a:endParaRPr lang="ru-RU" b="1" dirty="0">
              <a:solidFill>
                <a:schemeClr val="dk1"/>
              </a:solidFill>
              <a:latin typeface="Brutal Type" panose="02000603020000020004" pitchFamily="2" charset="-52"/>
              <a:ea typeface="Jost Black" pitchFamily="2" charset="-52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8E8301E-255F-E1C5-5347-B9911A1A51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285463"/>
              </p:ext>
            </p:extLst>
          </p:nvPr>
        </p:nvGraphicFramePr>
        <p:xfrm>
          <a:off x="468928" y="4619868"/>
          <a:ext cx="5627072" cy="183842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29795">
                  <a:extLst>
                    <a:ext uri="{9D8B030D-6E8A-4147-A177-3AD203B41FA5}">
                      <a16:colId xmlns:a16="http://schemas.microsoft.com/office/drawing/2014/main" val="586112555"/>
                    </a:ext>
                  </a:extLst>
                </a:gridCol>
                <a:gridCol w="2597277">
                  <a:extLst>
                    <a:ext uri="{9D8B030D-6E8A-4147-A177-3AD203B41FA5}">
                      <a16:colId xmlns:a16="http://schemas.microsoft.com/office/drawing/2014/main" val="792864427"/>
                    </a:ext>
                  </a:extLst>
                </a:gridCol>
              </a:tblGrid>
              <a:tr h="454792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Сумма займа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cs typeface="+mn-cs"/>
                        </a:rPr>
                        <a:t>50 - 300 млн </a:t>
                      </a:r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+mn-ea"/>
                          <a:cs typeface="+mn-cs"/>
                        </a:rPr>
                        <a:t>₽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006163"/>
                  </a:ext>
                </a:extLst>
              </a:tr>
              <a:tr h="452604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Общий бюджет проекта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от 62,5 млн </a:t>
                      </a:r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+mn-ea"/>
                          <a:cs typeface="+mn-cs"/>
                        </a:rPr>
                        <a:t>₽</a:t>
                      </a:r>
                      <a:endParaRPr lang="ru-RU" sz="1800" b="0" i="0" u="none" kern="1200" dirty="0">
                        <a:solidFill>
                          <a:schemeClr val="dk1"/>
                        </a:solidFill>
                        <a:latin typeface="BRUTALTYPE-LIGHT" panose="02000603020000020004" pitchFamily="2" charset="0"/>
                        <a:ea typeface="Jost Medium" pitchFamily="2" charset="-5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614885"/>
                  </a:ext>
                </a:extLst>
              </a:tr>
              <a:tr h="452604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Срок займа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до 60 месяцев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5FA8">
                        <a:alpha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784331"/>
                  </a:ext>
                </a:extLst>
              </a:tr>
              <a:tr h="478423">
                <a:tc>
                  <a:txBody>
                    <a:bodyPr/>
                    <a:lstStyle/>
                    <a:p>
                      <a:r>
                        <a:rPr lang="ru-RU" sz="1800" b="1" i="0" u="none" kern="1200" baseline="0" dirty="0">
                          <a:solidFill>
                            <a:schemeClr val="dk1"/>
                          </a:solidFill>
                          <a:latin typeface="Brutal Type" panose="02000603020000020004" pitchFamily="2" charset="-52"/>
                          <a:ea typeface="Jost Black" pitchFamily="2" charset="-52"/>
                          <a:cs typeface="+mn-cs"/>
                        </a:rPr>
                        <a:t>Ставка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kern="1200" dirty="0">
                          <a:solidFill>
                            <a:schemeClr val="dk1"/>
                          </a:solidFill>
                          <a:latin typeface="BRUTALTYPE-LIGHT" panose="02000603020000020004" pitchFamily="2" charset="0"/>
                          <a:ea typeface="Jost Medium" pitchFamily="2" charset="-52"/>
                          <a:cs typeface="+mn-cs"/>
                        </a:rPr>
                        <a:t>3-5% годовых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A8B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20291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DC237A0-2D19-49FE-1F0B-62612DFF514C}"/>
              </a:ext>
            </a:extLst>
          </p:cNvPr>
          <p:cNvSpPr txBox="1"/>
          <p:nvPr/>
        </p:nvSpPr>
        <p:spPr>
          <a:xfrm>
            <a:off x="360644" y="4005708"/>
            <a:ext cx="5735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dk1"/>
                </a:solidFill>
                <a:latin typeface="Brutal Type" panose="02000603020000020004" pitchFamily="2" charset="-52"/>
              </a:rPr>
              <a:t>Программа «Производительность труда»</a:t>
            </a:r>
            <a:endParaRPr lang="ru-RU" b="1" dirty="0">
              <a:solidFill>
                <a:schemeClr val="dk1"/>
              </a:solidFill>
              <a:latin typeface="Brutal Type" panose="02000603020000020004" pitchFamily="2" charset="-52"/>
              <a:ea typeface="Jost Black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E7828B-E2FB-54F5-B10F-B47614F3D9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304" y="197183"/>
            <a:ext cx="1601937" cy="735006"/>
          </a:xfrm>
          <a:prstGeom prst="rect">
            <a:avLst/>
          </a:prstGeom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5DE7E0F2-810C-9B4F-3CAC-18D295DF524B}"/>
              </a:ext>
            </a:extLst>
          </p:cNvPr>
          <p:cNvCxnSpPr/>
          <p:nvPr/>
        </p:nvCxnSpPr>
        <p:spPr>
          <a:xfrm>
            <a:off x="7069053" y="316638"/>
            <a:ext cx="0" cy="4407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080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32360" y="2821617"/>
            <a:ext cx="11693529" cy="101526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Halvar Breitschrift Expanded" panose="00000505000000000000" pitchFamily="2" charset="0"/>
              </a:rPr>
              <a:t>Нефинансовые меры поддержки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1B4670-7055-1B8D-F2E0-333A6C10E9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070" y="313728"/>
            <a:ext cx="1597439" cy="40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50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C9D1ED-DB19-4289-AA70-253D5EAAE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7728" y="276172"/>
            <a:ext cx="1738057" cy="4407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723E98-FC0E-B099-8B94-C46CF3879181}"/>
              </a:ext>
            </a:extLst>
          </p:cNvPr>
          <p:cNvSpPr txBox="1"/>
          <p:nvPr/>
        </p:nvSpPr>
        <p:spPr>
          <a:xfrm>
            <a:off x="172829" y="408504"/>
            <a:ext cx="5313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dk1"/>
                </a:solidFill>
                <a:latin typeface="Brutal Type" panose="02000603020000020004" pitchFamily="2" charset="-52"/>
              </a:rPr>
              <a:t>Региональная кооперация</a:t>
            </a:r>
            <a:endParaRPr lang="ru-RU" sz="2400" b="1" dirty="0">
              <a:solidFill>
                <a:schemeClr val="dk1"/>
              </a:solidFill>
              <a:latin typeface="Brutal Type" panose="02000603020000020004" pitchFamily="2" charset="-52"/>
              <a:ea typeface="Jost Black" pitchFamily="2" charset="-52"/>
            </a:endParaRPr>
          </a:p>
        </p:txBody>
      </p:sp>
      <p:sp>
        <p:nvSpPr>
          <p:cNvPr id="2" name="TextBox 23">
            <a:extLst>
              <a:ext uri="{FF2B5EF4-FFF2-40B4-BE49-F238E27FC236}">
                <a16:creationId xmlns:a16="http://schemas.microsoft.com/office/drawing/2014/main" id="{DB411908-32B3-F769-07BE-E447E7F41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8002" y="1198786"/>
            <a:ext cx="48451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9pPr>
          </a:lstStyle>
          <a:p>
            <a:pPr marL="342900" indent="-342900" algn="ctr" eaLnBrk="1" fontAlgn="auto" hangingPunct="1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мониторинг и сбор информации</a:t>
            </a:r>
            <a:r>
              <a:rPr lang="en-US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 </a:t>
            </a:r>
            <a:endParaRPr lang="ru-RU" altLang="ru-RU" sz="2000" b="0" dirty="0">
              <a:solidFill>
                <a:schemeClr val="dk1"/>
              </a:solidFill>
              <a:latin typeface="BRUTALTYPE-LIGHT" panose="02000603020000020004" pitchFamily="2" charset="0"/>
              <a:ea typeface="Jost Medium" pitchFamily="2" charset="-52"/>
              <a:cs typeface="+mn-cs"/>
            </a:endParaRPr>
          </a:p>
          <a:p>
            <a:pPr marL="342900" indent="-342900" algn="ctr" eaLnBrk="1" fontAlgn="auto" hangingPunct="1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превентивное информирование потенциальных участников</a:t>
            </a:r>
          </a:p>
          <a:p>
            <a:pPr marL="342900" indent="-342900" algn="ctr" eaLnBrk="1" fontAlgn="auto" hangingPunct="1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обучение</a:t>
            </a:r>
          </a:p>
          <a:p>
            <a:pPr marL="342900" indent="-342900" algn="ctr" eaLnBrk="1" fontAlgn="auto" hangingPunct="1">
              <a:spcBef>
                <a:spcPts val="8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сопровождение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88E5619E-2AD8-05FA-D189-51C1BFAAB7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5669361"/>
              </p:ext>
            </p:extLst>
          </p:nvPr>
        </p:nvGraphicFramePr>
        <p:xfrm>
          <a:off x="247948" y="1347773"/>
          <a:ext cx="6507151" cy="3986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id="{15378E41-673C-54A9-0834-DD9681FF0FBA}"/>
              </a:ext>
            </a:extLst>
          </p:cNvPr>
          <p:cNvSpPr/>
          <p:nvPr/>
        </p:nvSpPr>
        <p:spPr>
          <a:xfrm>
            <a:off x="6977150" y="1090819"/>
            <a:ext cx="4632363" cy="2118738"/>
          </a:xfrm>
          <a:prstGeom prst="roundRect">
            <a:avLst/>
          </a:prstGeom>
          <a:noFill/>
          <a:ln>
            <a:solidFill>
              <a:srgbClr val="4E81B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23">
            <a:extLst>
              <a:ext uri="{FF2B5EF4-FFF2-40B4-BE49-F238E27FC236}">
                <a16:creationId xmlns:a16="http://schemas.microsoft.com/office/drawing/2014/main" id="{76BE53A1-14FE-C1F4-CA2C-7D01239F2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7434" y="3500313"/>
            <a:ext cx="463154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 Unicode MS" pitchFamily="34" charset="-128"/>
                <a:cs typeface="Arial" panose="020B0604020202020204" pitchFamily="34" charset="0"/>
              </a:defRPr>
            </a:lvl9pPr>
          </a:lstStyle>
          <a:p>
            <a:pPr marL="342900" indent="-342900" algn="ctr">
              <a:spcBef>
                <a:spcPts val="800"/>
              </a:spcBef>
              <a:buFont typeface="Wingdings" pitchFamily="2" charset="2"/>
              <a:buChar char="§"/>
            </a:pPr>
            <a:r>
              <a:rPr lang="ru-RU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формирование базы знаний  (услуги, компетенции, продукция)</a:t>
            </a:r>
          </a:p>
          <a:p>
            <a:pPr marL="342900" indent="-342900" algn="ctr">
              <a:spcBef>
                <a:spcPts val="800"/>
              </a:spcBef>
              <a:buFont typeface="Wingdings" pitchFamily="2" charset="2"/>
              <a:buChar char="§"/>
            </a:pPr>
            <a:r>
              <a:rPr lang="ru-RU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аудит спроса и предложений</a:t>
            </a:r>
          </a:p>
          <a:p>
            <a:pPr marL="342900" indent="-342900" algn="ctr">
              <a:spcBef>
                <a:spcPts val="800"/>
              </a:spcBef>
              <a:buFont typeface="Wingdings" pitchFamily="2" charset="2"/>
              <a:buChar char="§"/>
            </a:pPr>
            <a:r>
              <a:rPr lang="ru-RU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локализация заказов внутри региона</a:t>
            </a:r>
          </a:p>
          <a:p>
            <a:pPr marL="342900" indent="-342900" algn="ctr">
              <a:spcBef>
                <a:spcPts val="800"/>
              </a:spcBef>
              <a:buFont typeface="Wingdings" pitchFamily="2" charset="2"/>
              <a:buChar char="§"/>
            </a:pPr>
            <a:r>
              <a:rPr lang="ru-RU" altLang="ru-RU" sz="2000" b="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  <a:cs typeface="+mn-cs"/>
              </a:rPr>
              <a:t>работа с федеральным сетями</a:t>
            </a:r>
          </a:p>
        </p:txBody>
      </p:sp>
      <p:sp>
        <p:nvSpPr>
          <p:cNvPr id="10" name="Скругленный прямоугольник 9">
            <a:extLst>
              <a:ext uri="{FF2B5EF4-FFF2-40B4-BE49-F238E27FC236}">
                <a16:creationId xmlns:a16="http://schemas.microsoft.com/office/drawing/2014/main" id="{EF298537-AAB7-BB36-71DF-09DBBEB7CC85}"/>
              </a:ext>
            </a:extLst>
          </p:cNvPr>
          <p:cNvSpPr/>
          <p:nvPr/>
        </p:nvSpPr>
        <p:spPr>
          <a:xfrm>
            <a:off x="6977151" y="3341061"/>
            <a:ext cx="4631546" cy="2565274"/>
          </a:xfrm>
          <a:prstGeom prst="roundRect">
            <a:avLst/>
          </a:prstGeom>
          <a:noFill/>
          <a:ln>
            <a:solidFill>
              <a:srgbClr val="4E81B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13E576-F701-8220-3D0E-5E761CF37F27}"/>
              </a:ext>
            </a:extLst>
          </p:cNvPr>
          <p:cNvSpPr txBox="1"/>
          <p:nvPr/>
        </p:nvSpPr>
        <p:spPr>
          <a:xfrm>
            <a:off x="172829" y="4992338"/>
            <a:ext cx="7165822" cy="1204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040"/>
              </a:lnSpc>
              <a:buFont typeface="Wingdings" pitchFamily="2" charset="2"/>
              <a:buChar char="ü"/>
            </a:pPr>
            <a:r>
              <a:rPr lang="ru-RU" sz="200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</a:rPr>
              <a:t>Стимулирование участие региональных производителей в закупках;</a:t>
            </a:r>
          </a:p>
          <a:p>
            <a:pPr marL="342900" indent="-342900">
              <a:lnSpc>
                <a:spcPts val="3040"/>
              </a:lnSpc>
              <a:buFont typeface="Wingdings" pitchFamily="2" charset="2"/>
              <a:buChar char="ü"/>
            </a:pPr>
            <a:r>
              <a:rPr lang="ru-RU" sz="200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</a:rPr>
              <a:t>Сохранение добавленной стоимости внутри региона</a:t>
            </a:r>
            <a:r>
              <a:rPr lang="en-US" sz="2000" dirty="0">
                <a:solidFill>
                  <a:schemeClr val="dk1"/>
                </a:solidFill>
                <a:latin typeface="BRUTALTYPE-LIGHT" panose="02000603020000020004" pitchFamily="2" charset="0"/>
                <a:ea typeface="Jost Medium" pitchFamily="2" charset="-52"/>
              </a:rPr>
              <a:t>.</a:t>
            </a:r>
            <a:endParaRPr lang="ru-RU" sz="2000" dirty="0">
              <a:solidFill>
                <a:schemeClr val="dk1"/>
              </a:solidFill>
              <a:latin typeface="BRUTALTYPE-LIGHT" panose="02000603020000020004" pitchFamily="2" charset="0"/>
              <a:ea typeface="Jost Medium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170196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C9D1ED-DB19-4289-AA70-253D5EAAE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7728" y="276172"/>
            <a:ext cx="1738057" cy="4407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723E98-FC0E-B099-8B94-C46CF3879181}"/>
              </a:ext>
            </a:extLst>
          </p:cNvPr>
          <p:cNvSpPr txBox="1"/>
          <p:nvPr/>
        </p:nvSpPr>
        <p:spPr>
          <a:xfrm>
            <a:off x="172829" y="408504"/>
            <a:ext cx="7774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dk1"/>
                </a:solidFill>
                <a:latin typeface="Brutal Type" panose="02000603020000020004" pitchFamily="2" charset="-52"/>
              </a:rPr>
              <a:t>Биржа </a:t>
            </a:r>
            <a:r>
              <a:rPr lang="ru-RU" sz="2400" b="1" dirty="0" err="1">
                <a:solidFill>
                  <a:schemeClr val="dk1"/>
                </a:solidFill>
                <a:latin typeface="Brutal Type" panose="02000603020000020004" pitchFamily="2" charset="-52"/>
              </a:rPr>
              <a:t>внутрирегиональной</a:t>
            </a:r>
            <a:r>
              <a:rPr lang="ru-RU" sz="2400" b="1" dirty="0">
                <a:solidFill>
                  <a:schemeClr val="dk1"/>
                </a:solidFill>
                <a:latin typeface="Brutal Type" panose="02000603020000020004" pitchFamily="2" charset="-52"/>
              </a:rPr>
              <a:t> кооперации</a:t>
            </a:r>
            <a:endParaRPr lang="ru-RU" sz="2400" b="1" dirty="0">
              <a:solidFill>
                <a:schemeClr val="dk1"/>
              </a:solidFill>
              <a:latin typeface="Brutal Type" panose="02000603020000020004" pitchFamily="2" charset="-52"/>
              <a:ea typeface="Jost Black" pitchFamily="2" charset="-52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090BB4-B295-3BF5-0CC4-944E9ADFE1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91" y="1292273"/>
            <a:ext cx="3872922" cy="38729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6D4C5E-3861-F673-922C-D1FE43C0652A}"/>
              </a:ext>
            </a:extLst>
          </p:cNvPr>
          <p:cNvSpPr txBox="1"/>
          <p:nvPr/>
        </p:nvSpPr>
        <p:spPr>
          <a:xfrm>
            <a:off x="1029474" y="5273350"/>
            <a:ext cx="273575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chemeClr val="dk1"/>
                </a:solidFill>
                <a:latin typeface="Brutal Type" panose="02000603020000020004" pitchFamily="2" charset="-52"/>
              </a:rPr>
              <a:t>b2b-69.ru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E5B61D-AFE8-45D4-0D50-D29A59C587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98"/>
          <a:stretch/>
        </p:blipFill>
        <p:spPr>
          <a:xfrm>
            <a:off x="4509274" y="2673450"/>
            <a:ext cx="7336511" cy="23207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855B86C-958A-C701-CAF2-E9FD600107F7}"/>
              </a:ext>
            </a:extLst>
          </p:cNvPr>
          <p:cNvSpPr txBox="1"/>
          <p:nvPr/>
        </p:nvSpPr>
        <p:spPr>
          <a:xfrm>
            <a:off x="4608244" y="1433413"/>
            <a:ext cx="649988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500" b="1" dirty="0">
                <a:solidFill>
                  <a:schemeClr val="dk1"/>
                </a:solidFill>
                <a:latin typeface="Brutal Type" panose="02000603020000020004" pitchFamily="2" charset="-52"/>
              </a:rPr>
              <a:t>На бирже зарегистрировано </a:t>
            </a:r>
          </a:p>
          <a:p>
            <a:pPr algn="l"/>
            <a:r>
              <a:rPr lang="ru-RU" sz="3500" b="1" dirty="0">
                <a:solidFill>
                  <a:schemeClr val="dk1"/>
                </a:solidFill>
                <a:latin typeface="Brutal Type" panose="02000603020000020004" pitchFamily="2" charset="-52"/>
              </a:rPr>
              <a:t>- 154 предприятия</a:t>
            </a:r>
          </a:p>
        </p:txBody>
      </p:sp>
    </p:spTree>
    <p:extLst>
      <p:ext uri="{BB962C8B-B14F-4D97-AF65-F5344CB8AC3E}">
        <p14:creationId xmlns:p14="http://schemas.microsoft.com/office/powerpoint/2010/main" val="2912972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224A526-2701-FD38-047A-B523A17F8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47"/>
            <a:ext cx="12192000" cy="68505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79905" y="5899321"/>
            <a:ext cx="32865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Halvar Breitschrift Expanded" charset="0"/>
              </a:rPr>
              <a:t>170034, Россия, г. Тверь, </a:t>
            </a:r>
          </a:p>
          <a:p>
            <a:r>
              <a:rPr lang="ru-RU" sz="1400" dirty="0">
                <a:solidFill>
                  <a:schemeClr val="bg1"/>
                </a:solidFill>
                <a:latin typeface="Halvar Breitschrift Expanded" charset="0"/>
              </a:rPr>
              <a:t>Проспект Победы, дом 14, </a:t>
            </a:r>
          </a:p>
          <a:p>
            <a:r>
              <a:rPr lang="ru-RU" sz="1400" dirty="0">
                <a:solidFill>
                  <a:schemeClr val="bg1"/>
                </a:solidFill>
                <a:latin typeface="Halvar Breitschrift Expanded" charset="0"/>
              </a:rPr>
              <a:t>Центр «Мой бизнес»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107023" y="4520252"/>
            <a:ext cx="4012095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Halvar Breitschrift Expanded" charset="0"/>
              </a:rPr>
              <a:t>+7 (4822) 45-25-13</a:t>
            </a:r>
          </a:p>
          <a:p>
            <a:r>
              <a:rPr lang="en-US" sz="2500" dirty="0">
                <a:solidFill>
                  <a:schemeClr val="bg1"/>
                </a:solidFill>
                <a:latin typeface="Halvar Breitschrift Expanded" charset="0"/>
              </a:rPr>
              <a:t>info@frp69.ru</a:t>
            </a:r>
          </a:p>
          <a:p>
            <a:r>
              <a:rPr lang="en-US" sz="2500" dirty="0">
                <a:solidFill>
                  <a:schemeClr val="bg1"/>
                </a:solidFill>
                <a:latin typeface="Halvar Breitschrift Expanded" charset="0"/>
              </a:rPr>
              <a:t>frp69.ru</a:t>
            </a:r>
            <a:endParaRPr lang="ru-RU" sz="2500" dirty="0">
              <a:solidFill>
                <a:schemeClr val="bg1"/>
              </a:solidFill>
              <a:latin typeface="Halvar Breitschrift Expanded" charset="0"/>
            </a:endParaRP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B00FE19A-4DE1-9F02-FADE-43E339F64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9982" y="2314681"/>
            <a:ext cx="6718853" cy="1699953"/>
          </a:xfrm>
        </p:spPr>
        <p:txBody>
          <a:bodyPr>
            <a:noAutofit/>
          </a:bodyPr>
          <a:lstStyle/>
          <a:p>
            <a:pPr algn="r"/>
            <a:r>
              <a:rPr lang="ru-RU" sz="3000" b="1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СПАСИБО ЗА ВНИМАНИЕ</a:t>
            </a:r>
            <a:br>
              <a:rPr lang="ru-RU" sz="3000" b="1" dirty="0">
                <a:solidFill>
                  <a:schemeClr val="bg1"/>
                </a:solidFill>
                <a:latin typeface="Halvar Breitschrift Expanded" panose="00000505000000000000" pitchFamily="2" charset="0"/>
              </a:rPr>
            </a:br>
            <a:br>
              <a:rPr lang="ru-RU" sz="3000" b="1" dirty="0">
                <a:solidFill>
                  <a:schemeClr val="bg1"/>
                </a:solidFill>
                <a:latin typeface="Halvar Breitschrift Expanded" panose="00000505000000000000" pitchFamily="2" charset="0"/>
              </a:rPr>
            </a:br>
            <a:r>
              <a:rPr lang="ru-RU" sz="3000" b="1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ФРП Тверской области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0083" y="2895003"/>
            <a:ext cx="11841918" cy="533997"/>
          </a:xfrm>
        </p:spPr>
        <p:txBody>
          <a:bodyPr>
            <a:noAutofit/>
          </a:bodyPr>
          <a:lstStyle/>
          <a:p>
            <a:r>
              <a:rPr lang="ru-RU" sz="2800" dirty="0">
                <a:latin typeface="Halvar Breitschrift Expanded" panose="00000505000000000000" pitchFamily="2" charset="0"/>
              </a:rPr>
              <a:t>Региональные программы финансирования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1B4670-7055-1B8D-F2E0-333A6C10E9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070" y="313728"/>
            <a:ext cx="1597439" cy="40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45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E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30714" y="4056814"/>
            <a:ext cx="6470786" cy="1295492"/>
          </a:xfrm>
          <a:prstGeom prst="rect">
            <a:avLst/>
          </a:prstGeom>
          <a:solidFill>
            <a:srgbClr val="009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1975" y="5352874"/>
            <a:ext cx="11849525" cy="1273584"/>
          </a:xfrm>
          <a:prstGeom prst="rect">
            <a:avLst/>
          </a:prstGeom>
          <a:solidFill>
            <a:srgbClr val="006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975" y="4021809"/>
            <a:ext cx="5378739" cy="1332455"/>
          </a:xfrm>
          <a:prstGeom prst="rect">
            <a:avLst/>
          </a:prstGeom>
          <a:solidFill>
            <a:srgbClr val="008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1975" y="2808486"/>
            <a:ext cx="6287579" cy="1256941"/>
          </a:xfrm>
          <a:prstGeom prst="rect">
            <a:avLst/>
          </a:prstGeom>
          <a:solidFill>
            <a:srgbClr val="008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87886" y="1562926"/>
            <a:ext cx="5623639" cy="2502501"/>
          </a:xfrm>
          <a:prstGeom prst="rect">
            <a:avLst/>
          </a:prstGeom>
          <a:solidFill>
            <a:srgbClr val="006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2400" y="1561710"/>
            <a:ext cx="6235486" cy="1248165"/>
          </a:xfrm>
          <a:prstGeom prst="rect">
            <a:avLst/>
          </a:prstGeom>
          <a:solidFill>
            <a:srgbClr val="008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2400" y="250825"/>
            <a:ext cx="11849100" cy="1213861"/>
          </a:xfrm>
        </p:spPr>
        <p:txBody>
          <a:bodyPr>
            <a:noAutofit/>
          </a:bodyPr>
          <a:lstStyle/>
          <a:p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РЕГИОНАЛЬНАЯ ПРОГРАММА РАЗВИТИЯ ПРОИЗВОДСТВ «ПРОЕКТЫ ОБРАБАТЫВАЮЩЕЙ ПРОМЫШЛЕННОСТИ» 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2400" y="1950136"/>
            <a:ext cx="6705600" cy="784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10–50 МЛН 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1617249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Сумма займа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" y="2932206"/>
            <a:ext cx="25241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Срок займа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" y="3084555"/>
            <a:ext cx="42947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ДО 3 ЛЕТ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39554" y="1926102"/>
            <a:ext cx="4529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pc="-70" dirty="0">
                <a:solidFill>
                  <a:schemeClr val="bg1"/>
                </a:solidFill>
                <a:latin typeface="Halvar Breit Blk" panose="00000A05000000000000" pitchFamily="2" charset="0"/>
              </a:rPr>
              <a:t>объем продаж новой продукции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67160" y="2137585"/>
            <a:ext cx="35654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ОТ </a:t>
            </a:r>
            <a:r>
              <a:rPr lang="en-US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5</a:t>
            </a:r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60280" y="2995564"/>
            <a:ext cx="35915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суммы займа в год, начиная со второго года серийного производства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54395" y="4199081"/>
            <a:ext cx="3501280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Общий бюджет проекта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89403" y="4338630"/>
            <a:ext cx="57919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ОТ 1</a:t>
            </a:r>
            <a:r>
              <a:rPr lang="en-US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0</a:t>
            </a:r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 МЛН ₽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1561" y="4193874"/>
            <a:ext cx="447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Процентная ставка, % годовых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9324" y="4394057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400" y="5416997"/>
            <a:ext cx="2884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  <a:latin typeface="Halvar Breit Blk" panose="00000A05000000000000" pitchFamily="2" charset="0"/>
              </a:rPr>
              <a:t>Софинансирование</a:t>
            </a:r>
            <a:endParaRPr lang="ru-RU" dirty="0">
              <a:solidFill>
                <a:schemeClr val="bg1"/>
              </a:solidFill>
              <a:latin typeface="Halvar Breit Blk" panose="00000A05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1561" y="5672578"/>
            <a:ext cx="21868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≥0%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39831" y="5826466"/>
            <a:ext cx="2540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общего бюджета проекта со стороны заявителя, частных инвесторов или кредитных организаций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578B73D-B912-4180-8EE4-97B0A4FCB1B0}"/>
              </a:ext>
            </a:extLst>
          </p:cNvPr>
          <p:cNvSpPr txBox="1"/>
          <p:nvPr/>
        </p:nvSpPr>
        <p:spPr>
          <a:xfrm>
            <a:off x="4935664" y="5445278"/>
            <a:ext cx="3810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Предмет финансирования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21C9F1-4E08-2BE3-BFCD-C07D8CD2C118}"/>
              </a:ext>
            </a:extLst>
          </p:cNvPr>
          <p:cNvSpPr txBox="1"/>
          <p:nvPr/>
        </p:nvSpPr>
        <p:spPr>
          <a:xfrm>
            <a:off x="1662722" y="4579376"/>
            <a:ext cx="3214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обеспечение – гарантии кредитных организаций </a:t>
            </a:r>
          </a:p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из перечня системно значимых</a:t>
            </a:r>
            <a:endParaRPr lang="en-US" sz="12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852928-7E64-C7F6-B6BA-E6DA7F97761C}"/>
              </a:ext>
            </a:extLst>
          </p:cNvPr>
          <p:cNvSpPr txBox="1"/>
          <p:nvPr/>
        </p:nvSpPr>
        <p:spPr>
          <a:xfrm>
            <a:off x="6408612" y="1602224"/>
            <a:ext cx="290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pc="-70" dirty="0">
                <a:solidFill>
                  <a:schemeClr val="bg1"/>
                </a:solidFill>
                <a:latin typeface="Halvar Breit Blk" panose="00000A05000000000000" pitchFamily="2" charset="0"/>
              </a:rPr>
              <a:t>Целевые показатели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0EF991-9CA5-6A81-5168-15663856BA1A}"/>
              </a:ext>
            </a:extLst>
          </p:cNvPr>
          <p:cNvSpPr txBox="1"/>
          <p:nvPr/>
        </p:nvSpPr>
        <p:spPr>
          <a:xfrm>
            <a:off x="6460280" y="3385864"/>
            <a:ext cx="55412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или своевременное исполнение календарного плана проекта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8B9971B8-B0B6-5B46-55F8-CE325EB6D2AF}"/>
              </a:ext>
            </a:extLst>
          </p:cNvPr>
          <p:cNvSpPr/>
          <p:nvPr/>
        </p:nvSpPr>
        <p:spPr>
          <a:xfrm>
            <a:off x="4983737" y="5788031"/>
            <a:ext cx="63322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●</a:t>
            </a:r>
            <a:r>
              <a:rPr lang="ru-RU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приобретение оборудования</a:t>
            </a:r>
          </a:p>
          <a:p>
            <a:endParaRPr lang="ru-RU" sz="4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●</a:t>
            </a:r>
            <a:r>
              <a:rPr lang="ru-RU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инжиниринг</a:t>
            </a:r>
          </a:p>
        </p:txBody>
      </p:sp>
    </p:spTree>
    <p:extLst>
      <p:ext uri="{BB962C8B-B14F-4D97-AF65-F5344CB8AC3E}">
        <p14:creationId xmlns:p14="http://schemas.microsoft.com/office/powerpoint/2010/main" val="3728418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151975" y="4090716"/>
            <a:ext cx="5805452" cy="12635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4" name="Прямоугольник 33"/>
          <p:cNvSpPr/>
          <p:nvPr/>
        </p:nvSpPr>
        <p:spPr>
          <a:xfrm>
            <a:off x="5944371" y="4080884"/>
            <a:ext cx="6057129" cy="254557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41" name="Прямоугольник 40"/>
          <p:cNvSpPr/>
          <p:nvPr/>
        </p:nvSpPr>
        <p:spPr>
          <a:xfrm>
            <a:off x="151975" y="5352874"/>
            <a:ext cx="5791970" cy="12735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43" name="Прямоугольник 42"/>
          <p:cNvSpPr/>
          <p:nvPr/>
        </p:nvSpPr>
        <p:spPr>
          <a:xfrm>
            <a:off x="151975" y="2808486"/>
            <a:ext cx="11849525" cy="12735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3" name="Прямоугольник 32"/>
          <p:cNvSpPr/>
          <p:nvPr/>
        </p:nvSpPr>
        <p:spPr>
          <a:xfrm>
            <a:off x="5944371" y="1530635"/>
            <a:ext cx="6057129" cy="128250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29" name="Прямоугольник 28"/>
          <p:cNvSpPr/>
          <p:nvPr/>
        </p:nvSpPr>
        <p:spPr>
          <a:xfrm>
            <a:off x="152401" y="1536292"/>
            <a:ext cx="5791970" cy="12735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5" y="163247"/>
            <a:ext cx="10267683" cy="1206601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РЕГИОНАЛЬНАЯ ПРОГРАММА РАЗВИТИЯ ПРОИЗВОДСТВ «ИМПОРТОЗАМЕЩЕНИЕ»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950136"/>
            <a:ext cx="6705600" cy="784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10–50 МЛН 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617249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Сумма займа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2932206"/>
            <a:ext cx="25241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Срок займа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3084555"/>
            <a:ext cx="42947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ДО 3 ЛЕТ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57427" y="1617249"/>
            <a:ext cx="5662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pc="-80" dirty="0">
                <a:solidFill>
                  <a:schemeClr val="bg1"/>
                </a:solidFill>
                <a:latin typeface="Halvar Breit Blk" panose="00000A05000000000000" pitchFamily="2" charset="0"/>
              </a:rPr>
              <a:t>Целевой объем продаж новой продукции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57427" y="1834417"/>
            <a:ext cx="3575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ОТ 50%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22827" y="2040536"/>
            <a:ext cx="2460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суммы займа в год, начиная со второго года серийного производства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43945" y="2932206"/>
            <a:ext cx="3501280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Общий бюджет проекта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40733" y="3132936"/>
            <a:ext cx="57919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ОТ 10 МЛН 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1561" y="4098624"/>
            <a:ext cx="447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Процентная ставка, % годовых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1561" y="4298807"/>
            <a:ext cx="2242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2400" y="5416997"/>
            <a:ext cx="2884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Софинансирование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1561" y="5672578"/>
            <a:ext cx="15584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49534" y="5880327"/>
            <a:ext cx="4029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общего бюджета проекта со стороны заявителя, частных инвесторов или кредитных организаций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57426" y="4117827"/>
            <a:ext cx="3345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Отсрочка платежа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71874" y="4502898"/>
            <a:ext cx="3214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обеспечение – гарантии кредитных организаций </a:t>
            </a:r>
          </a:p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из перечня системно значимых</a:t>
            </a:r>
            <a:endParaRPr lang="en-US" sz="12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2E1A00-4891-45C4-A3D8-81C605BE82AA}"/>
              </a:ext>
            </a:extLst>
          </p:cNvPr>
          <p:cNvSpPr txBox="1"/>
          <p:nvPr/>
        </p:nvSpPr>
        <p:spPr>
          <a:xfrm>
            <a:off x="5977841" y="4405130"/>
            <a:ext cx="5805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каникулы на уплату основного долга до половины общего срока займа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24758D4-EC97-4924-B865-D2F21FAA9FAF}"/>
              </a:ext>
            </a:extLst>
          </p:cNvPr>
          <p:cNvSpPr txBox="1"/>
          <p:nvPr/>
        </p:nvSpPr>
        <p:spPr>
          <a:xfrm>
            <a:off x="5977841" y="4927352"/>
            <a:ext cx="444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Направления финансирования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B52D40-9741-4C32-86F9-88DE6ADCC3CD}"/>
              </a:ext>
            </a:extLst>
          </p:cNvPr>
          <p:cNvSpPr txBox="1"/>
          <p:nvPr/>
        </p:nvSpPr>
        <p:spPr>
          <a:xfrm>
            <a:off x="5978644" y="5269355"/>
            <a:ext cx="6005907" cy="1357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●</a:t>
            </a:r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разработка новых продуктов и технологий</a:t>
            </a:r>
          </a:p>
          <a:p>
            <a:pPr>
              <a:lnSpc>
                <a:spcPts val="2000"/>
              </a:lnSpc>
            </a:pPr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●</a:t>
            </a:r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приобретение технологий и лицензий </a:t>
            </a:r>
          </a:p>
          <a:p>
            <a:pPr>
              <a:lnSpc>
                <a:spcPts val="2000"/>
              </a:lnSpc>
            </a:pPr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●</a:t>
            </a:r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приобретение оборудования</a:t>
            </a:r>
          </a:p>
          <a:p>
            <a:pPr>
              <a:lnSpc>
                <a:spcPts val="2000"/>
              </a:lnSpc>
            </a:pPr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● </a:t>
            </a:r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приобретение сырья и материалов для производства опытной партии продукции</a:t>
            </a:r>
          </a:p>
        </p:txBody>
      </p:sp>
    </p:spTree>
    <p:extLst>
      <p:ext uri="{BB962C8B-B14F-4D97-AF65-F5344CB8AC3E}">
        <p14:creationId xmlns:p14="http://schemas.microsoft.com/office/powerpoint/2010/main" val="2885015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7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03027" y="2931901"/>
            <a:ext cx="5263562" cy="1398930"/>
          </a:xfrm>
          <a:prstGeom prst="rect">
            <a:avLst/>
          </a:prstGeom>
          <a:solidFill>
            <a:srgbClr val="007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5" name="Прямоугольник 4"/>
          <p:cNvSpPr/>
          <p:nvPr/>
        </p:nvSpPr>
        <p:spPr>
          <a:xfrm>
            <a:off x="5210280" y="4325751"/>
            <a:ext cx="4748308" cy="1375273"/>
          </a:xfrm>
          <a:prstGeom prst="rect">
            <a:avLst/>
          </a:prstGeom>
          <a:solidFill>
            <a:srgbClr val="00A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10281" y="1295512"/>
            <a:ext cx="5840508" cy="1637887"/>
          </a:xfrm>
          <a:prstGeom prst="rect">
            <a:avLst/>
          </a:prstGeom>
          <a:solidFill>
            <a:srgbClr val="4B91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2400" y="-12745"/>
            <a:ext cx="11849100" cy="1213861"/>
          </a:xfrm>
        </p:spPr>
        <p:txBody>
          <a:bodyPr>
            <a:noAutofit/>
          </a:bodyPr>
          <a:lstStyle/>
          <a:p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РЕГИОНАЛЬНАЯ ПРОГРАММА </a:t>
            </a:r>
            <a:b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</a:br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«ОБОРОТНЫЙ КАПИТАЛ»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27838" y="1533189"/>
            <a:ext cx="572756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8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10–20 МЛН ₽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40951" y="2399187"/>
            <a:ext cx="58098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100% (включительно) от среднемесячного объёма выручки согласно данным РСБУ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40951" y="3050469"/>
            <a:ext cx="1822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Срок займа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40951" y="3216029"/>
            <a:ext cx="4791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3–12 МЕС.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40951" y="4410736"/>
            <a:ext cx="4477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Процентная ставка, % годовых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40951" y="4595402"/>
            <a:ext cx="1539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40951" y="1295513"/>
            <a:ext cx="2087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schrift Expanded" panose="020B0604020202020204" charset="0"/>
              </a:rPr>
              <a:t>Сумма займа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61307" y="1547585"/>
            <a:ext cx="48402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  <a:latin typeface="Halvar Breit XBd" panose="00000905000000000000" pitchFamily="2" charset="0"/>
              </a:rPr>
              <a:t>Предприятия, относящиеся по основному виду деятельности по ОКВЭД2 к:</a:t>
            </a:r>
          </a:p>
          <a:p>
            <a:endParaRPr lang="ru-RU" sz="11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Разделу С «Обрабатывающие производства»;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Разделу D, Класс 35.2 «Производство и распределение газообразного топлива»;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Разделу 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F,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Класс 41.20 «Строительство жилых и нежилых зданий»;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Разделу 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H,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Класс 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49.4 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«Деятельность автомобильного грузового транспорта и услуги по перевозкам» и Класс 52.1 «Деятельность по складированию и хранению»;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Разделу 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I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, Класс 55 «Деятельность по предоставлению мест для временного проживания» и Класс 56.1 «Деятельность ресторанов и услуги по доставке продуктов питания»;</a:t>
            </a:r>
            <a:endParaRPr lang="en-US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Разделу 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L,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Класс 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68.2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«Аренда и управление собственным или арендованным недвижимым имуществом»;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Разделу 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Q,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Класс </a:t>
            </a:r>
            <a:r>
              <a:rPr lang="en-US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86.1</a:t>
            </a: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«Деятельность больничных организаций»;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Разделу R, Класс 91 «Деятельность библиотек, архивов, музеев и прочих объектов культуры» и Класс 93 «Деятельность в области спорта, отдыха и развлечений».</a:t>
            </a:r>
            <a:endParaRPr lang="ru-RU" sz="11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64648" y="5758026"/>
            <a:ext cx="231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Mittelschrift Black" panose="00000A00000000000000" pitchFamily="2" charset="0"/>
              </a:rPr>
              <a:t>Целевой показатель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2399" y="1178253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Mittelschrift Black" panose="00000A00000000000000" pitchFamily="2" charset="0"/>
              </a:rPr>
              <a:t>Категория заемщиков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64648" y="6079351"/>
            <a:ext cx="6749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Устанавливается решением Бюджетной комиссии Тверской области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9BD38B-E056-1758-66AC-C9DF6C26F256}"/>
              </a:ext>
            </a:extLst>
          </p:cNvPr>
          <p:cNvSpPr txBox="1"/>
          <p:nvPr/>
        </p:nvSpPr>
        <p:spPr>
          <a:xfrm>
            <a:off x="6725543" y="4793821"/>
            <a:ext cx="3214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обеспечение – гарантии кредитных организаций </a:t>
            </a:r>
          </a:p>
          <a:p>
            <a:r>
              <a:rPr lang="ru-RU" sz="12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из перечня системно значимых</a:t>
            </a:r>
            <a:endParaRPr lang="en-US" sz="12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717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BB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149897" y="5355138"/>
            <a:ext cx="5242234" cy="1273584"/>
          </a:xfrm>
          <a:prstGeom prst="rect">
            <a:avLst/>
          </a:prstGeom>
          <a:solidFill>
            <a:srgbClr val="8293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68607" y="5352874"/>
            <a:ext cx="7032893" cy="1273584"/>
          </a:xfrm>
          <a:prstGeom prst="rect">
            <a:avLst/>
          </a:prstGeom>
          <a:solidFill>
            <a:srgbClr val="A79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975" y="3558895"/>
            <a:ext cx="6159785" cy="1795369"/>
          </a:xfrm>
          <a:prstGeom prst="rect">
            <a:avLst/>
          </a:prstGeom>
          <a:solidFill>
            <a:srgbClr val="969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7" name="Прямоугольник 6"/>
          <p:cNvSpPr/>
          <p:nvPr/>
        </p:nvSpPr>
        <p:spPr>
          <a:xfrm>
            <a:off x="151975" y="2808487"/>
            <a:ext cx="6673043" cy="816016"/>
          </a:xfrm>
          <a:prstGeom prst="rect">
            <a:avLst/>
          </a:prstGeom>
          <a:solidFill>
            <a:srgbClr val="969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8" name="Прямоугольник 7"/>
          <p:cNvSpPr/>
          <p:nvPr/>
        </p:nvSpPr>
        <p:spPr>
          <a:xfrm>
            <a:off x="6825004" y="1562927"/>
            <a:ext cx="5186522" cy="1930720"/>
          </a:xfrm>
          <a:prstGeom prst="rect">
            <a:avLst/>
          </a:prstGeom>
          <a:solidFill>
            <a:srgbClr val="6A6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9" name="Прямоугольник 8"/>
          <p:cNvSpPr/>
          <p:nvPr/>
        </p:nvSpPr>
        <p:spPr>
          <a:xfrm>
            <a:off x="152399" y="1561710"/>
            <a:ext cx="6672605" cy="1248165"/>
          </a:xfrm>
          <a:prstGeom prst="rect">
            <a:avLst/>
          </a:prstGeom>
          <a:solidFill>
            <a:srgbClr val="969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2400" y="79971"/>
            <a:ext cx="11849100" cy="1213861"/>
          </a:xfrm>
        </p:spPr>
        <p:txBody>
          <a:bodyPr>
            <a:noAutofit/>
          </a:bodyPr>
          <a:lstStyle/>
          <a:p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РЕГИОНАЛЬНАЯ ПРОГРАММА </a:t>
            </a:r>
            <a:b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</a:br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«ПРОМЫШЛЕННАЯ ИПОТЕКА»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2399" y="1950136"/>
            <a:ext cx="7667625" cy="784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20–80 МЛН 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1617249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Сумма займа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" y="2781378"/>
            <a:ext cx="25241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Срок займа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" y="2933727"/>
            <a:ext cx="42947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ДО 3 ЛЕТ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1561" y="3944982"/>
            <a:ext cx="447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Процентная ставка, % годовых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9324" y="4224371"/>
            <a:ext cx="1547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5%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35204" y="4393520"/>
            <a:ext cx="40439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обеспечение – гарантии кредитных организаций из перечня системно значимых</a:t>
            </a:r>
            <a:endParaRPr lang="en-US" sz="14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5416997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  <a:latin typeface="Halvar Breit Blk" panose="00000A05000000000000" pitchFamily="2" charset="0"/>
              </a:rPr>
              <a:t>Софинансирование</a:t>
            </a:r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 заявителя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1561" y="5672578"/>
            <a:ext cx="2802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≥20%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33931" y="5863145"/>
            <a:ext cx="14212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общего бюджета проекта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95867" y="5487912"/>
            <a:ext cx="3501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Общий бюджет проекта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44746" y="5672578"/>
            <a:ext cx="61718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ОТ 25 МЛН ₽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7ABEB7-DBBF-5C01-2E58-7E27677B6838}"/>
              </a:ext>
            </a:extLst>
          </p:cNvPr>
          <p:cNvSpPr txBox="1"/>
          <p:nvPr/>
        </p:nvSpPr>
        <p:spPr>
          <a:xfrm>
            <a:off x="6889387" y="1612146"/>
            <a:ext cx="2842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pc="-80" dirty="0">
                <a:solidFill>
                  <a:schemeClr val="bg1"/>
                </a:solidFill>
                <a:latin typeface="Halvar Breit Blk" panose="00000A05000000000000" pitchFamily="2" charset="0"/>
              </a:rPr>
              <a:t>Целевой показатель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644B37-1F57-5686-6FE4-7F7FD71E6454}"/>
              </a:ext>
            </a:extLst>
          </p:cNvPr>
          <p:cNvSpPr txBox="1"/>
          <p:nvPr/>
        </p:nvSpPr>
        <p:spPr>
          <a:xfrm>
            <a:off x="6892761" y="1979619"/>
            <a:ext cx="4623867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- ввод в эксплуатацию объекта недвижимости в течение 3 лет (в случае строительства или реконструкции)</a:t>
            </a:r>
            <a:endParaRPr lang="en-US" sz="14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- </a:t>
            </a:r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подтверждение завершения работ по Проекту в течение 3 лет (в случае капитального ремонта)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92372" y="3493647"/>
            <a:ext cx="5709128" cy="1858659"/>
          </a:xfrm>
          <a:prstGeom prst="rect">
            <a:avLst/>
          </a:prstGeom>
          <a:solidFill>
            <a:srgbClr val="BBC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CFC00C-6626-142F-284E-0E4D6C8F824D}"/>
              </a:ext>
            </a:extLst>
          </p:cNvPr>
          <p:cNvSpPr txBox="1"/>
          <p:nvPr/>
        </p:nvSpPr>
        <p:spPr>
          <a:xfrm>
            <a:off x="6415873" y="3888709"/>
            <a:ext cx="5523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Смету проекта разрабатывает или подтверждает ГБУ Тверской области «Тверской региональный центр по ценообразованию в строительстве»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301EDE-96DF-2CA6-F130-ADBED57F1E19}"/>
              </a:ext>
            </a:extLst>
          </p:cNvPr>
          <p:cNvSpPr txBox="1"/>
          <p:nvPr/>
        </p:nvSpPr>
        <p:spPr>
          <a:xfrm>
            <a:off x="6396069" y="3477582"/>
            <a:ext cx="278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Основные условия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15873" y="4914241"/>
            <a:ext cx="5328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Каникулы на уплату тела займа до 2-х лет</a:t>
            </a:r>
          </a:p>
        </p:txBody>
      </p:sp>
    </p:spTree>
    <p:extLst>
      <p:ext uri="{BB962C8B-B14F-4D97-AF65-F5344CB8AC3E}">
        <p14:creationId xmlns:p14="http://schemas.microsoft.com/office/powerpoint/2010/main" val="2075400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27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151975" y="5352874"/>
            <a:ext cx="11849525" cy="1273584"/>
          </a:xfrm>
          <a:prstGeom prst="rect">
            <a:avLst/>
          </a:prstGeom>
          <a:solidFill>
            <a:srgbClr val="9922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51975" y="4021809"/>
            <a:ext cx="5378739" cy="1332455"/>
          </a:xfrm>
          <a:prstGeom prst="rect">
            <a:avLst/>
          </a:prstGeom>
          <a:solidFill>
            <a:srgbClr val="B04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4" name="Прямоугольник 33"/>
          <p:cNvSpPr/>
          <p:nvPr/>
        </p:nvSpPr>
        <p:spPr>
          <a:xfrm>
            <a:off x="151975" y="2808486"/>
            <a:ext cx="6497304" cy="1256941"/>
          </a:xfrm>
          <a:prstGeom prst="rect">
            <a:avLst/>
          </a:prstGeom>
          <a:solidFill>
            <a:srgbClr val="B04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5" name="Прямоугольник 34"/>
          <p:cNvSpPr/>
          <p:nvPr/>
        </p:nvSpPr>
        <p:spPr>
          <a:xfrm>
            <a:off x="6649279" y="1562926"/>
            <a:ext cx="5542721" cy="2502501"/>
          </a:xfrm>
          <a:prstGeom prst="rect">
            <a:avLst/>
          </a:prstGeom>
          <a:solidFill>
            <a:srgbClr val="9922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6" name="Прямоугольник 35"/>
          <p:cNvSpPr/>
          <p:nvPr/>
        </p:nvSpPr>
        <p:spPr>
          <a:xfrm>
            <a:off x="152400" y="1561710"/>
            <a:ext cx="6496880" cy="1248165"/>
          </a:xfrm>
          <a:prstGeom prst="rect">
            <a:avLst/>
          </a:prstGeom>
          <a:solidFill>
            <a:srgbClr val="B04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37" name="Заголовок 1"/>
          <p:cNvSpPr>
            <a:spLocks noGrp="1"/>
          </p:cNvSpPr>
          <p:nvPr>
            <p:ph type="title"/>
          </p:nvPr>
        </p:nvSpPr>
        <p:spPr>
          <a:xfrm>
            <a:off x="152400" y="29731"/>
            <a:ext cx="11849100" cy="1213861"/>
          </a:xfrm>
        </p:spPr>
        <p:txBody>
          <a:bodyPr>
            <a:noAutofit/>
          </a:bodyPr>
          <a:lstStyle/>
          <a:p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РЕГИОНАЛЬНАЯ ПРОГРАММА РАЗВИТИЯ </a:t>
            </a:r>
            <a:br>
              <a:rPr lang="en-US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</a:br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ПРОИЗВОДСТВ «ЛИЗИНГОВЫЕ ПРОЕКТЫ»</a:t>
            </a:r>
          </a:p>
        </p:txBody>
      </p:sp>
      <p:sp>
        <p:nvSpPr>
          <p:cNvPr id="38" name="Объект 2"/>
          <p:cNvSpPr>
            <a:spLocks noGrp="1"/>
          </p:cNvSpPr>
          <p:nvPr>
            <p:ph idx="1"/>
          </p:nvPr>
        </p:nvSpPr>
        <p:spPr>
          <a:xfrm>
            <a:off x="152399" y="1950136"/>
            <a:ext cx="7667625" cy="784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b="1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5–50 МЛН ₽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2400" y="1617249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Сумма займа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2400" y="2932206"/>
            <a:ext cx="25241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Срок займа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2400" y="3084555"/>
            <a:ext cx="42947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ДО 3 ЛЕТ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959284" y="4199081"/>
            <a:ext cx="2593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Договор лизинга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894292" y="4338630"/>
            <a:ext cx="63482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10–100 МЛН ₽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31561" y="4193874"/>
            <a:ext cx="447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Процентная ставка, % годовых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52400" y="5416997"/>
            <a:ext cx="2884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  <a:latin typeface="Halvar Breit Blk" panose="00000A05000000000000" pitchFamily="2" charset="0"/>
              </a:rPr>
              <a:t>Софинансирование</a:t>
            </a:r>
            <a:endParaRPr lang="ru-RU" dirty="0">
              <a:solidFill>
                <a:schemeClr val="bg1"/>
              </a:solidFill>
              <a:latin typeface="Halvar Breit Blk" panose="00000A05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1561" y="5672578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≥50%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935534" y="5941919"/>
            <a:ext cx="34469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от договора лизинга со стороны заявителя и лизинговой компании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59324" y="4394057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5%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18942" y="4671977"/>
            <a:ext cx="3755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обеспечение – гарантии кредитных организаций из перечня системно значимых</a:t>
            </a:r>
            <a:endParaRPr lang="en-US" sz="1000" dirty="0">
              <a:solidFill>
                <a:schemeClr val="bg1"/>
              </a:solidFill>
              <a:latin typeface="Halvar Breitschrift Expanded" panose="00000505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F7DB15-D9A7-3503-A245-F1F38AC0F41C}"/>
              </a:ext>
            </a:extLst>
          </p:cNvPr>
          <p:cNvSpPr txBox="1"/>
          <p:nvPr/>
        </p:nvSpPr>
        <p:spPr>
          <a:xfrm>
            <a:off x="6755379" y="1692167"/>
            <a:ext cx="4451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Направления финансирования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DDFB62-F832-DDE2-C9BE-DFBF83865E22}"/>
              </a:ext>
            </a:extLst>
          </p:cNvPr>
          <p:cNvSpPr txBox="1"/>
          <p:nvPr/>
        </p:nvSpPr>
        <p:spPr>
          <a:xfrm>
            <a:off x="6805289" y="2126867"/>
            <a:ext cx="42623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●</a:t>
            </a:r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внесение первоначального взноса (аванса) на приобретаемое оборудование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34946B-8CC3-88F4-5947-114A88147960}"/>
              </a:ext>
            </a:extLst>
          </p:cNvPr>
          <p:cNvSpPr txBox="1"/>
          <p:nvPr/>
        </p:nvSpPr>
        <p:spPr>
          <a:xfrm>
            <a:off x="6798668" y="2685650"/>
            <a:ext cx="4196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Целевой показатель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BAB411-CA00-CC0E-CB11-6605E8C3524A}"/>
              </a:ext>
            </a:extLst>
          </p:cNvPr>
          <p:cNvSpPr txBox="1"/>
          <p:nvPr/>
        </p:nvSpPr>
        <p:spPr>
          <a:xfrm>
            <a:off x="6805289" y="3177828"/>
            <a:ext cx="426237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●</a:t>
            </a:r>
            <a:r>
              <a:rPr lang="ru-RU" sz="11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 обязательства по надлежащему исполнению Договора лизинга в части соблюдения сроков выкупа оборудования</a:t>
            </a:r>
          </a:p>
        </p:txBody>
      </p:sp>
    </p:spTree>
    <p:extLst>
      <p:ext uri="{BB962C8B-B14F-4D97-AF65-F5344CB8AC3E}">
        <p14:creationId xmlns:p14="http://schemas.microsoft.com/office/powerpoint/2010/main" val="82447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3C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F7F5B427-0C81-42C2-B632-D22496CB02C5}"/>
              </a:ext>
            </a:extLst>
          </p:cNvPr>
          <p:cNvSpPr/>
          <p:nvPr/>
        </p:nvSpPr>
        <p:spPr>
          <a:xfrm>
            <a:off x="4911625" y="5352874"/>
            <a:ext cx="7099476" cy="12735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1977" y="5352874"/>
            <a:ext cx="4759647" cy="12735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976" y="4065385"/>
            <a:ext cx="11859125" cy="12888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1975" y="2808486"/>
            <a:ext cx="11859550" cy="12569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1976" y="1561741"/>
            <a:ext cx="11859125" cy="124816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1450" y="181436"/>
            <a:ext cx="11849100" cy="1213861"/>
          </a:xfrm>
          <a:solidFill>
            <a:schemeClr val="accent2"/>
          </a:solidFill>
        </p:spPr>
        <p:txBody>
          <a:bodyPr>
            <a:noAutofit/>
          </a:bodyPr>
          <a:lstStyle/>
          <a:p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РЕГИОНАЛЬНАЯ ПРОГРАММА </a:t>
            </a:r>
            <a:b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</a:br>
            <a:r>
              <a:rPr lang="ru-RU" sz="3200" spc="-15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«ОБОРОТНЫЙ КАПИТАЛ. СТРОИТЕЛЬСТВО»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2399" y="1950136"/>
            <a:ext cx="6512351" cy="7842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spc="-300" dirty="0">
                <a:solidFill>
                  <a:schemeClr val="bg1"/>
                </a:solidFill>
                <a:latin typeface="Halvar Breit Blk" panose="00000A05000000000000" pitchFamily="2" charset="0"/>
              </a:rPr>
              <a:t>25–300 МЛН 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1617249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Сумма займа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5539" y="2846203"/>
            <a:ext cx="25241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Срок займа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5538" y="2998552"/>
            <a:ext cx="4974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spc="-150" dirty="0">
                <a:solidFill>
                  <a:schemeClr val="bg1"/>
                </a:solidFill>
                <a:latin typeface="Halvar Breit Blk" panose="00000A05000000000000" pitchFamily="2" charset="0"/>
              </a:rPr>
              <a:t>3-36 МЕС.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3536" y="5410815"/>
            <a:ext cx="4476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pc="-70" dirty="0">
                <a:solidFill>
                  <a:schemeClr val="bg1"/>
                </a:solidFill>
                <a:latin typeface="Halvar Breit Blk" panose="00000A05000000000000" pitchFamily="2" charset="0"/>
              </a:rPr>
              <a:t>Целевое назначение займа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8527" y="5696619"/>
            <a:ext cx="48052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Halvar Breit Blk" panose="020B0604020202020204" charset="0"/>
              </a:rPr>
              <a:t>Пополнение оборотных средств </a:t>
            </a:r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при реализации государственного (муниципального) контракта по капитальному строительству объектов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62203" y="1712568"/>
            <a:ext cx="4962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Halvar Breitschrift Expanded" panose="020B0604020202020204" charset="0"/>
              </a:rPr>
              <a:t>но не более 50% от стоимости государственного (муниципального) контракта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9F5AD7-3D2F-4B40-89EC-4D08E8DB74D9}"/>
              </a:ext>
            </a:extLst>
          </p:cNvPr>
          <p:cNvSpPr txBox="1"/>
          <p:nvPr/>
        </p:nvSpPr>
        <p:spPr>
          <a:xfrm>
            <a:off x="3607013" y="4652332"/>
            <a:ext cx="8070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Банковская гарантия, на весь срок займа + 12 (двенадцать) месяцев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E377E6-F841-48F9-B4DD-954941E71544}"/>
              </a:ext>
            </a:extLst>
          </p:cNvPr>
          <p:cNvSpPr txBox="1"/>
          <p:nvPr/>
        </p:nvSpPr>
        <p:spPr>
          <a:xfrm>
            <a:off x="4959536" y="5436363"/>
            <a:ext cx="4196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Целевой показатель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BA4081-78EF-43B8-A5D5-A69D2327D2C1}"/>
              </a:ext>
            </a:extLst>
          </p:cNvPr>
          <p:cNvSpPr txBox="1"/>
          <p:nvPr/>
        </p:nvSpPr>
        <p:spPr>
          <a:xfrm>
            <a:off x="4950367" y="5819412"/>
            <a:ext cx="6172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Halvar Breitschrift Expanded" panose="00000505000000000000" pitchFamily="2" charset="0"/>
              </a:rPr>
              <a:t>Выполнение обязательств по государственному (муниципальному) контракту в установленный срок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24BD66-2963-4697-A8BA-9CF2363AD7E0}"/>
              </a:ext>
            </a:extLst>
          </p:cNvPr>
          <p:cNvSpPr txBox="1"/>
          <p:nvPr/>
        </p:nvSpPr>
        <p:spPr>
          <a:xfrm>
            <a:off x="131561" y="4127885"/>
            <a:ext cx="1980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Процентная ставка,       % годовых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837781-C447-456D-9A85-75FCBE952BF8}"/>
              </a:ext>
            </a:extLst>
          </p:cNvPr>
          <p:cNvSpPr txBox="1"/>
          <p:nvPr/>
        </p:nvSpPr>
        <p:spPr>
          <a:xfrm>
            <a:off x="1933308" y="4138159"/>
            <a:ext cx="16532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Halvar Breit Blk" panose="00000A05000000000000" pitchFamily="2" charset="0"/>
              </a:rPr>
              <a:t>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F01225-BC2E-43F4-BF70-24E8C362DA06}"/>
              </a:ext>
            </a:extLst>
          </p:cNvPr>
          <p:cNvSpPr txBox="1"/>
          <p:nvPr/>
        </p:nvSpPr>
        <p:spPr>
          <a:xfrm>
            <a:off x="3606589" y="4332192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Halvar Breit Blk" panose="00000A05000000000000" pitchFamily="2" charset="0"/>
              </a:rPr>
              <a:t>Обеспечение</a:t>
            </a:r>
          </a:p>
        </p:txBody>
      </p:sp>
    </p:spTree>
    <p:extLst>
      <p:ext uri="{BB962C8B-B14F-4D97-AF65-F5344CB8AC3E}">
        <p14:creationId xmlns:p14="http://schemas.microsoft.com/office/powerpoint/2010/main" val="3108943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0083" y="2895003"/>
            <a:ext cx="11841918" cy="533997"/>
          </a:xfrm>
        </p:spPr>
        <p:txBody>
          <a:bodyPr>
            <a:noAutofit/>
          </a:bodyPr>
          <a:lstStyle/>
          <a:p>
            <a:r>
              <a:rPr lang="ru-RU" sz="2800" dirty="0">
                <a:latin typeface="Halvar Breitschrift Expanded" panose="00000505000000000000" pitchFamily="2" charset="0"/>
              </a:rPr>
              <a:t>Программы финансирования с ФРП РФ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1B4670-7055-1B8D-F2E0-333A6C10E9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070" y="313728"/>
            <a:ext cx="1597439" cy="40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699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3179</TotalTime>
  <Words>1087</Words>
  <Application>Microsoft Office PowerPoint</Application>
  <PresentationFormat>Широкоэкранный</PresentationFormat>
  <Paragraphs>223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Brutal Type</vt:lpstr>
      <vt:lpstr>Wingdings</vt:lpstr>
      <vt:lpstr>BRUTALTYPE-LIGHT</vt:lpstr>
      <vt:lpstr>Halvar Breit Blk</vt:lpstr>
      <vt:lpstr>Calibri</vt:lpstr>
      <vt:lpstr>Arial</vt:lpstr>
      <vt:lpstr>Halvar Mittelschrift Black</vt:lpstr>
      <vt:lpstr>Calibri Light</vt:lpstr>
      <vt:lpstr>Halvar Breit XBd</vt:lpstr>
      <vt:lpstr>Halvar Breitschrift Expanded</vt:lpstr>
      <vt:lpstr>Тема Office</vt:lpstr>
      <vt:lpstr>Презентация PowerPoint</vt:lpstr>
      <vt:lpstr>Региональные программы финансирования</vt:lpstr>
      <vt:lpstr>РЕГИОНАЛЬНАЯ ПРОГРАММА РАЗВИТИЯ ПРОИЗВОДСТВ «ПРОЕКТЫ ОБРАБАТЫВАЮЩЕЙ ПРОМЫШЛЕННОСТИ» </vt:lpstr>
      <vt:lpstr>РЕГИОНАЛЬНАЯ ПРОГРАММА РАЗВИТИЯ ПРОИЗВОДСТВ «ИМПОРТОЗАМЕЩЕНИЕ» </vt:lpstr>
      <vt:lpstr>РЕГИОНАЛЬНАЯ ПРОГРАММА  «ОБОРОТНЫЙ КАПИТАЛ»</vt:lpstr>
      <vt:lpstr>РЕГИОНАЛЬНАЯ ПРОГРАММА  «ПРОМЫШЛЕННАЯ ИПОТЕКА»</vt:lpstr>
      <vt:lpstr>РЕГИОНАЛЬНАЯ ПРОГРАММА РАЗВИТИЯ  ПРОИЗВОДСТВ «ЛИЗИНГОВЫЕ ПРОЕКТЫ»</vt:lpstr>
      <vt:lpstr>РЕГИОНАЛЬНАЯ ПРОГРАММА  «ОБОРОТНЫЙ КАПИТАЛ. СТРОИТЕЛЬСТВО»</vt:lpstr>
      <vt:lpstr>Программы финансирования с ФРП РФ</vt:lpstr>
      <vt:lpstr>ПРОГРАММА РАЗВИТИЯ ПРОИЗВОДСТВ  «ПРОЕКТЫ РАЗВИТИЯ» С ФРП РФ</vt:lpstr>
      <vt:lpstr>ПРОГРАММА РАЗВИТИЯ ПРОИЗВОДСТВ  «КОМПЛЕКТУЮЩИЕ ИЗДЕЛИЯ» С ФРП РФ</vt:lpstr>
      <vt:lpstr>Консультационный центр по взаимодействию  с федеральными институтами поддержки</vt:lpstr>
      <vt:lpstr>Презентация PowerPoint</vt:lpstr>
      <vt:lpstr>Нефинансовые меры поддержки</vt:lpstr>
      <vt:lpstr>Презентация PowerPoint</vt:lpstr>
      <vt:lpstr>Презентация PowerPoint</vt:lpstr>
      <vt:lpstr>СПАСИБО ЗА ВНИМАНИЕ  ФРП Тверской области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FRP</dc:creator>
  <cp:lastModifiedBy>Игорь Усманов</cp:lastModifiedBy>
  <cp:revision>293</cp:revision>
  <cp:lastPrinted>2021-09-07T12:44:29Z</cp:lastPrinted>
  <dcterms:created xsi:type="dcterms:W3CDTF">2020-06-22T11:37:07Z</dcterms:created>
  <dcterms:modified xsi:type="dcterms:W3CDTF">2025-02-07T06:42:08Z</dcterms:modified>
</cp:coreProperties>
</file>