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58" r:id="rId3"/>
    <p:sldId id="350" r:id="rId4"/>
    <p:sldId id="360" r:id="rId5"/>
    <p:sldId id="263" r:id="rId6"/>
    <p:sldId id="353" r:id="rId7"/>
    <p:sldId id="361" r:id="rId8"/>
    <p:sldId id="359" r:id="rId9"/>
    <p:sldId id="335" r:id="rId10"/>
    <p:sldId id="354" r:id="rId11"/>
    <p:sldId id="356" r:id="rId12"/>
    <p:sldId id="357" r:id="rId13"/>
    <p:sldId id="272" r:id="rId14"/>
    <p:sldId id="362" r:id="rId15"/>
    <p:sldId id="32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9241C"/>
    <a:srgbClr val="BF1B3D"/>
    <a:srgbClr val="FFFFFF"/>
    <a:srgbClr val="BD9669"/>
    <a:srgbClr val="242A57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9440AD-7C9A-EE09-0528-E2EC1DF7A5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81ADDD7-52C6-0567-CA58-3058E8E1BE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C2BC8C-590E-75BC-1BE2-D16A564ACB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1115D-1748-4432-A047-9B9C8A86A723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AA61C8E-F816-5F70-AE48-E385D7573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0D6A88-3537-28E7-A9F3-059E9982C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D3E3-CDD9-440E-A595-43D4547A22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58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A466E6-9C63-98E8-153E-3FE94D4A0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A2189FA-AB5A-BB4B-8C78-AF47A00CA7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9DE699-AEF3-FA66-051D-D1B8F6829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1115D-1748-4432-A047-9B9C8A86A723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7A6A4C-E74B-86B3-1C81-454A289A2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056F7F-5872-F615-F89C-17AEF1A4E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D3E3-CDD9-440E-A595-43D4547A22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700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E059461-C39E-273B-A552-3BC4B701F1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D0F83A0-6228-457C-0BB0-6FDD1FCF03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2EE6C8E-5718-74F8-8119-EA2F642C5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1115D-1748-4432-A047-9B9C8A86A723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4DD14B-C6B1-1273-2D03-4D0F00989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4DC019-9CFB-93F6-B1B9-D10D93C2D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D3E3-CDD9-440E-A595-43D4547A22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377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010E1E-6117-0F7F-BD6A-7D24866AF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07613A-7445-45AD-D27B-A3CD3DB9E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E74034-320A-F66D-5C73-7F3AC68EB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1115D-1748-4432-A047-9B9C8A86A723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C58F9B-341F-0255-4BDB-5E54166D6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BBFE25-5330-04BC-EF9F-2F489D956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D3E3-CDD9-440E-A595-43D4547A22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261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D21C3A-EFF2-AABE-EC25-F07CB9AD21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3EB42CA-9484-C1DA-8CE0-B91121C70A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7F60AC-F5FE-46DE-9F95-28C8FEFE0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1115D-1748-4432-A047-9B9C8A86A723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B4E8B0-5CEE-3D88-EC05-8A669038C9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CFBDD9-FFBC-2F25-2178-626DE5F26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D3E3-CDD9-440E-A595-43D4547A22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865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0BF302-F30E-E159-A1BB-446C75990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5C9E94-9FAB-736C-7949-6FB8D57C91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99A9DEC-736F-E6A0-CD33-2D3FCB2069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1C22ACD-F93A-336D-50AC-0F91B1B6A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1115D-1748-4432-A047-9B9C8A86A723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381FC3A-9C67-7E54-7458-E70D908B9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1C2C1A2-F413-A83B-51DF-D58F919B9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D3E3-CDD9-440E-A595-43D4547A22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809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1649E3-44D2-F7CA-5FA4-1D22262F1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36A649E-E2BE-2EDF-9348-BD09A17135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577FC56-CF99-F1AC-903E-BD37563E71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B47EFC2-E701-A87F-8350-696FD282AA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76B27B2-1DDD-CBCE-5900-0F4613C54E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83439B3-811E-9BDD-0A52-087B17D72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1115D-1748-4432-A047-9B9C8A86A723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37616C9-0809-F1BF-3B8C-2E91ACE0C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592F454-669C-C6D6-27D8-178E3EB4D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D3E3-CDD9-440E-A595-43D4547A22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590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C3B985-327D-52D1-2D42-800E4600F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9429F46-0B7E-6400-5B82-1A50BDE67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1115D-1748-4432-A047-9B9C8A86A723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F7F7F59-3FAE-C4DB-14C6-4A4680419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03FE797-A697-859C-2099-C3221C7D9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D3E3-CDD9-440E-A595-43D4547A22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097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6B5B700-E121-4739-0147-69E1F7DC6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1115D-1748-4432-A047-9B9C8A86A723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A42B738-27B4-C6C4-D46E-D829110D0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C3F3361-A482-902D-C9F0-743F87AA7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D3E3-CDD9-440E-A595-43D4547A22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042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C609C3-0D1F-215C-C486-00797A01C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16EB2D-C284-89C9-C700-B5E1BC1FC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BF2084E-599D-56B3-73B0-A1B5CB905F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97B0D0-96C3-0EAF-5AF3-CA1166F95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1115D-1748-4432-A047-9B9C8A86A723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6956353-8D57-B524-3EBB-22260FCD0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EC2CD1B-6D53-1172-016D-B6A5B2025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D3E3-CDD9-440E-A595-43D4547A22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566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9DE794-0030-A641-78E0-A4E0F3DF9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E8B11F7-0E17-6CB7-9711-10205B8AD7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4AC6E3B-A7DC-8BBF-70EE-DEE561FD5C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00E7312-D05E-F116-D219-535B013E8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1115D-1748-4432-A047-9B9C8A86A723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4111F91-A587-324D-B2F4-793913999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0DD5BE-B7CC-3454-DCAC-DFCD53137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1FD3E3-CDD9-440E-A595-43D4547A22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5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C27AEA-2177-C1BB-FC26-C1CB6EA07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F0BE8C4-9BC5-EBEB-4EA1-51EDBCD0BC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956043-616A-C417-DFD1-E1DF9EC39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1115D-1748-4432-A047-9B9C8A86A723}" type="datetimeFigureOut">
              <a:rPr lang="ru-RU" smtClean="0"/>
              <a:t>04.02.2025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09DC9D-4FA3-8174-8AFD-59A4ABE28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C24B1F-B7A4-6610-E36D-F3987F45D4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FD3E3-CDD9-440E-A595-43D4547A22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129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1.pn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84A296E-C07F-827A-C545-B0BE0DECC7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4803" y="408689"/>
            <a:ext cx="2151975" cy="12117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83B7B7-1F8F-8C74-408D-2C9D2CA9FBC1}"/>
              </a:ext>
            </a:extLst>
          </p:cNvPr>
          <p:cNvSpPr txBox="1"/>
          <p:nvPr/>
        </p:nvSpPr>
        <p:spPr>
          <a:xfrm>
            <a:off x="894907" y="3189749"/>
            <a:ext cx="1040218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>
                <a:solidFill>
                  <a:srgbClr val="49241C"/>
                </a:solidFill>
                <a:latin typeface="Circe ExtraBold" panose="020B0802020203020203" pitchFamily="34" charset="-52"/>
              </a:rPr>
              <a:t>МЕРЫ ГОСУДАРСТВЕННОЙ ПОДДЕРЖКИ ПРЕДПРИНИМАТЕЛЬСТВА 2025 г.</a:t>
            </a:r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CE5B333-21C4-F6EC-F2DB-7C96A1C041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07" y="480811"/>
            <a:ext cx="939355" cy="106919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26354F-CAFE-6930-E15F-540BB2218B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959" y="698504"/>
            <a:ext cx="2834732" cy="6321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FC93AEE-C700-369F-3A6F-CDB1F2832A9B}"/>
              </a:ext>
            </a:extLst>
          </p:cNvPr>
          <p:cNvSpPr txBox="1"/>
          <p:nvPr/>
        </p:nvSpPr>
        <p:spPr>
          <a:xfrm>
            <a:off x="1893293" y="773770"/>
            <a:ext cx="17331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Circe" panose="020B0502020203020203" pitchFamily="34" charset="-52"/>
              </a:rPr>
              <a:t>Правительство</a:t>
            </a:r>
          </a:p>
          <a:p>
            <a:r>
              <a:rPr lang="ru-RU" sz="1200" dirty="0">
                <a:latin typeface="Circe" panose="020B0502020203020203" pitchFamily="34" charset="-52"/>
              </a:rPr>
              <a:t>Тверской области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C8DFD6-9084-B679-D1E9-A009FDA31C4A}"/>
              </a:ext>
            </a:extLst>
          </p:cNvPr>
          <p:cNvSpPr txBox="1"/>
          <p:nvPr/>
        </p:nvSpPr>
        <p:spPr>
          <a:xfrm>
            <a:off x="9401451" y="6338848"/>
            <a:ext cx="2680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D19F71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мойбизнес69.рф</a:t>
            </a: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EDEA99C9-882D-7BC5-51B6-6207E04FBA95}"/>
              </a:ext>
            </a:extLst>
          </p:cNvPr>
          <p:cNvCxnSpPr/>
          <p:nvPr/>
        </p:nvCxnSpPr>
        <p:spPr>
          <a:xfrm>
            <a:off x="10745046" y="6303947"/>
            <a:ext cx="0" cy="334755"/>
          </a:xfrm>
          <a:prstGeom prst="line">
            <a:avLst/>
          </a:prstGeom>
          <a:ln>
            <a:solidFill>
              <a:srgbClr val="D19F7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6F9C179-AFC3-1BA5-1821-FFFFDF069F22}"/>
              </a:ext>
            </a:extLst>
          </p:cNvPr>
          <p:cNvSpPr txBox="1"/>
          <p:nvPr/>
        </p:nvSpPr>
        <p:spPr>
          <a:xfrm>
            <a:off x="10788404" y="6255882"/>
            <a:ext cx="1395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(4822) 36-11-69</a:t>
            </a:r>
            <a:b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8 800 200-11-69</a:t>
            </a:r>
          </a:p>
        </p:txBody>
      </p:sp>
    </p:spTree>
    <p:extLst>
      <p:ext uri="{BB962C8B-B14F-4D97-AF65-F5344CB8AC3E}">
        <p14:creationId xmlns:p14="http://schemas.microsoft.com/office/powerpoint/2010/main" val="345974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54889" y="309336"/>
            <a:ext cx="9882222" cy="20577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0">
              <a:lnSpc>
                <a:spcPct val="107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>
                <a:solidFill>
                  <a:srgbClr val="522015"/>
                </a:solidFill>
                <a:latin typeface="Circe MD Extra Bold" panose="020B0802020203020203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Circe Bold" panose="020B0602020203020203" pitchFamily="34" charset="-52"/>
              </a:rPr>
              <a:t>КОНСУЛЬТАЦИИ</a:t>
            </a:r>
          </a:p>
          <a:p>
            <a:pPr algn="ctr"/>
            <a:endParaRPr lang="ru-RU" dirty="0">
              <a:latin typeface="Circe Bold" panose="020B0602020203020203" pitchFamily="34" charset="-52"/>
            </a:endParaRPr>
          </a:p>
          <a:p>
            <a:pPr algn="ctr"/>
            <a:endParaRPr lang="ru-RU" dirty="0">
              <a:latin typeface="Circe Bold" panose="020B0602020203020203" pitchFamily="34" charset="-5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79577" y="1449819"/>
            <a:ext cx="8617889" cy="3650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DB3013"/>
                </a:solidFill>
                <a:latin typeface="Circe Bold" panose="020B0602020203020203" pitchFamily="34" charset="-52"/>
                <a:ea typeface="Arial Unicode MS" panose="020B0604020202020204" pitchFamily="34" charset="-128"/>
                <a:cs typeface="Arial" panose="020B0604020202020204" pitchFamily="34" charset="0"/>
              </a:rPr>
              <a:t>Консультация по вопросам предпринимательства и права</a:t>
            </a:r>
          </a:p>
          <a:p>
            <a:pPr marL="171450" indent="-1714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безвозмездно на основании заявки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консультации в сферах: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- право                                                       - финансы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- бухгалтерия                                          - бизнес-планирование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- налоги                                                     - информационные технологии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- маркетинг                                              - валютный контроль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- международное право                      - таможенные процедуры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- логистика</a:t>
            </a:r>
          </a:p>
          <a:p>
            <a:pPr marL="171450" indent="-1714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ru-RU" sz="1600" dirty="0">
              <a:solidFill>
                <a:srgbClr val="522015"/>
              </a:solidFill>
              <a:uFill>
                <a:solidFill>
                  <a:srgbClr val="000000"/>
                </a:solidFill>
              </a:u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AA26FC-A380-CDF9-4C0F-939C44054724}"/>
              </a:ext>
            </a:extLst>
          </p:cNvPr>
          <p:cNvSpPr txBox="1"/>
          <p:nvPr/>
        </p:nvSpPr>
        <p:spPr>
          <a:xfrm>
            <a:off x="10788404" y="6255882"/>
            <a:ext cx="1395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(4822) 36-11-69</a:t>
            </a:r>
            <a:b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8 800 200-11-69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DD815C-A9D2-2B79-7735-9D4671F07EEF}"/>
              </a:ext>
            </a:extLst>
          </p:cNvPr>
          <p:cNvSpPr txBox="1"/>
          <p:nvPr/>
        </p:nvSpPr>
        <p:spPr>
          <a:xfrm>
            <a:off x="9401451" y="6338848"/>
            <a:ext cx="2680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D19F71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мойбизнес69.рф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5C332102-0370-6B13-7367-D184E63501FF}"/>
              </a:ext>
            </a:extLst>
          </p:cNvPr>
          <p:cNvCxnSpPr/>
          <p:nvPr/>
        </p:nvCxnSpPr>
        <p:spPr>
          <a:xfrm>
            <a:off x="10745046" y="6303947"/>
            <a:ext cx="0" cy="334755"/>
          </a:xfrm>
          <a:prstGeom prst="line">
            <a:avLst/>
          </a:prstGeom>
          <a:ln>
            <a:solidFill>
              <a:srgbClr val="D19F7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FC2905A-39A6-549E-C996-2D3DEEDB70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022" y="3175846"/>
            <a:ext cx="2842801" cy="284280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DC745A8-A315-9B68-0A0F-9CC68A243B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5" y="6118513"/>
            <a:ext cx="1232303" cy="69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845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54889" y="359335"/>
            <a:ext cx="9882222" cy="982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0">
              <a:lnSpc>
                <a:spcPct val="107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>
                <a:solidFill>
                  <a:srgbClr val="522015"/>
                </a:solidFill>
                <a:latin typeface="Circe MD Extra Bold" panose="020B0802020203020203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ru-RU" dirty="0">
                <a:latin typeface="Circe Bold" panose="020B0602020203020203" pitchFamily="34" charset="-52"/>
              </a:rPr>
              <a:t>СУБСИДИИ И ГРАНТЫ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1397" y="1289143"/>
            <a:ext cx="6516724" cy="397593"/>
          </a:xfrm>
          <a:prstGeom prst="roundRect">
            <a:avLst/>
          </a:prstGeom>
          <a:solidFill>
            <a:srgbClr val="6130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  <a:ea typeface="Calibri" pitchFamily="34" charset="0"/>
                <a:cs typeface="Times New Roman" pitchFamily="18" charset="0"/>
              </a:rPr>
              <a:t>ПОДДЕРЖКА ТУРИСТИЧЕСКОЙ ОТРАСЛИ</a:t>
            </a:r>
            <a:endParaRPr lang="ru-RU" b="1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54889" y="2528286"/>
            <a:ext cx="6516724" cy="398979"/>
          </a:xfrm>
          <a:prstGeom prst="roundRect">
            <a:avLst/>
          </a:prstGeom>
          <a:solidFill>
            <a:srgbClr val="6130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  <a:ea typeface="Calibri" pitchFamily="34" charset="0"/>
                <a:cs typeface="Times New Roman" pitchFamily="18" charset="0"/>
              </a:rPr>
              <a:t>ПОДДЕРЖКА СЕЛЬХОЗТОВАРОПРОИЗВОДИТЕЛЕЙ</a:t>
            </a:r>
            <a:endParaRPr lang="ru-RU" b="1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154889" y="4960717"/>
            <a:ext cx="6516724" cy="364872"/>
          </a:xfrm>
          <a:prstGeom prst="roundRect">
            <a:avLst/>
          </a:prstGeom>
          <a:solidFill>
            <a:srgbClr val="6130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  <a:ea typeface="Calibri" pitchFamily="34" charset="0"/>
                <a:cs typeface="Times New Roman" pitchFamily="18" charset="0"/>
              </a:rPr>
              <a:t>СОДЕЙСТВИЕ ЗАНЯТОСТИ НАСЕЛЕНИЯ</a:t>
            </a:r>
            <a:endParaRPr lang="ru-RU" b="1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11397" y="3720188"/>
            <a:ext cx="6516724" cy="364872"/>
          </a:xfrm>
          <a:prstGeom prst="roundRect">
            <a:avLst/>
          </a:prstGeom>
          <a:solidFill>
            <a:srgbClr val="6130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bg1"/>
                </a:solidFill>
                <a:latin typeface="Century Gothic" panose="020B0502020202020204" pitchFamily="34" charset="0"/>
                <a:ea typeface="Calibri" pitchFamily="34" charset="0"/>
                <a:cs typeface="Times New Roman" pitchFamily="18" charset="0"/>
              </a:rPr>
              <a:t>ПОДДЕРЖКА ИННОВАЦИОННОЙ ДЕЯТЕЛЬНОСТИ</a:t>
            </a:r>
            <a:endParaRPr lang="ru-RU" b="1" dirty="0">
              <a:solidFill>
                <a:schemeClr val="bg1"/>
              </a:solidFill>
              <a:latin typeface="Century Gothic" panose="020B0502020202020204" pitchFamily="34" charset="0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00D51B-1AD7-C232-0F71-0EC2F9AD7286}"/>
              </a:ext>
            </a:extLst>
          </p:cNvPr>
          <p:cNvSpPr txBox="1"/>
          <p:nvPr/>
        </p:nvSpPr>
        <p:spPr>
          <a:xfrm>
            <a:off x="9401451" y="6338848"/>
            <a:ext cx="2680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D19F71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мойбизнес69.рф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68453D-0D7F-08A4-2C8C-954001531159}"/>
              </a:ext>
            </a:extLst>
          </p:cNvPr>
          <p:cNvSpPr txBox="1"/>
          <p:nvPr/>
        </p:nvSpPr>
        <p:spPr>
          <a:xfrm>
            <a:off x="10788404" y="6255882"/>
            <a:ext cx="1395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(4822) 36-11-69</a:t>
            </a:r>
            <a:b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8 800 200-11-69</a:t>
            </a:r>
          </a:p>
        </p:txBody>
      </p:sp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C3EA4DB9-B2C0-F02E-9B48-AD792C49345C}"/>
              </a:ext>
            </a:extLst>
          </p:cNvPr>
          <p:cNvCxnSpPr/>
          <p:nvPr/>
        </p:nvCxnSpPr>
        <p:spPr>
          <a:xfrm>
            <a:off x="10745046" y="6303947"/>
            <a:ext cx="0" cy="334755"/>
          </a:xfrm>
          <a:prstGeom prst="line">
            <a:avLst/>
          </a:prstGeom>
          <a:ln>
            <a:solidFill>
              <a:srgbClr val="D19F7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>
            <a:extLst>
              <a:ext uri="{FF2B5EF4-FFF2-40B4-BE49-F238E27FC236}">
                <a16:creationId xmlns:a16="http://schemas.microsoft.com/office/drawing/2014/main" id="{CA038CCD-036A-3012-13BD-9D61CADB91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547" y="1735972"/>
            <a:ext cx="3386056" cy="3386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B7ACF28-A582-F89A-6798-FAD2D65CD6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5" y="6118513"/>
            <a:ext cx="1232303" cy="69390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888EA3-47FE-94C0-0E26-7E72E1BF6B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9DEEEA1-2534-2C62-6ACC-FB3F888DC144}"/>
              </a:ext>
            </a:extLst>
          </p:cNvPr>
          <p:cNvSpPr txBox="1"/>
          <p:nvPr/>
        </p:nvSpPr>
        <p:spPr>
          <a:xfrm>
            <a:off x="1063479" y="1100540"/>
            <a:ext cx="10402186" cy="13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600" b="1" dirty="0">
                <a:solidFill>
                  <a:srgbClr val="49241C"/>
                </a:solidFill>
                <a:latin typeface="Circe Bold" panose="020B0602020203020203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3600" b="1" dirty="0">
                <a:solidFill>
                  <a:srgbClr val="49241C"/>
                </a:solidFill>
                <a:latin typeface="Circe Bold" panose="020B0602020203020203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. ИМУЩЕСТВЕННАЯ ПОДДЕРЖКА ПРЕДПРИНИМАТЕЛЕЙ</a:t>
            </a:r>
            <a:endParaRPr lang="ru-RU" sz="3600" dirty="0">
              <a:solidFill>
                <a:srgbClr val="49241C"/>
              </a:solidFill>
              <a:effectLst/>
              <a:latin typeface="Circe Bold" panose="020B0602020203020203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C90D538A-116A-891A-7F12-40F09EFECF13}"/>
              </a:ext>
            </a:extLst>
          </p:cNvPr>
          <p:cNvCxnSpPr/>
          <p:nvPr/>
        </p:nvCxnSpPr>
        <p:spPr>
          <a:xfrm>
            <a:off x="818707" y="2467068"/>
            <a:ext cx="86655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B89D4D4-0E68-29BE-D242-3F36E64DAF3C}"/>
              </a:ext>
            </a:extLst>
          </p:cNvPr>
          <p:cNvCxnSpPr/>
          <p:nvPr/>
        </p:nvCxnSpPr>
        <p:spPr>
          <a:xfrm>
            <a:off x="967563" y="1100540"/>
            <a:ext cx="0" cy="19616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357C320-0D9B-5E13-97F6-B2671622CB73}"/>
              </a:ext>
            </a:extLst>
          </p:cNvPr>
          <p:cNvSpPr txBox="1"/>
          <p:nvPr/>
        </p:nvSpPr>
        <p:spPr>
          <a:xfrm>
            <a:off x="10788404" y="6255882"/>
            <a:ext cx="1395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(4822) 36-11-69</a:t>
            </a:r>
            <a:b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8 800 200-11-69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ADD292E6-FE55-46B8-2EC8-B0FFF858EF48}"/>
              </a:ext>
            </a:extLst>
          </p:cNvPr>
          <p:cNvCxnSpPr/>
          <p:nvPr/>
        </p:nvCxnSpPr>
        <p:spPr>
          <a:xfrm>
            <a:off x="10745046" y="6303947"/>
            <a:ext cx="0" cy="334755"/>
          </a:xfrm>
          <a:prstGeom prst="line">
            <a:avLst/>
          </a:prstGeom>
          <a:ln>
            <a:solidFill>
              <a:srgbClr val="D19F7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916C35E-ECC5-D4DA-D552-644B07F9D63B}"/>
              </a:ext>
            </a:extLst>
          </p:cNvPr>
          <p:cNvSpPr txBox="1"/>
          <p:nvPr/>
        </p:nvSpPr>
        <p:spPr>
          <a:xfrm>
            <a:off x="9401451" y="6338848"/>
            <a:ext cx="2680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D19F71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мойбизнес69.рф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517B8C-E685-FB0D-57FC-8943D94E86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621" y="2832848"/>
            <a:ext cx="3073474" cy="307347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8F90E5C-46D8-D8E4-B373-BFD68CCE53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5" y="6118513"/>
            <a:ext cx="1232303" cy="69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031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702695" y="529836"/>
            <a:ext cx="6786610" cy="13774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0">
              <a:lnSpc>
                <a:spcPct val="107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>
                <a:solidFill>
                  <a:srgbClr val="522015"/>
                </a:solidFill>
                <a:latin typeface="Circe MD Extra Bold" panose="020B0802020203020203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ru-RU" dirty="0">
                <a:latin typeface="Circe Bold" panose="020B0602020203020203" pitchFamily="34" charset="-52"/>
              </a:rPr>
              <a:t>ИМУЩЕСТВЕННАЯ ПОДДЕРЖКА ПРЕДПРИНИМАТЕЛЕЙ</a:t>
            </a:r>
          </a:p>
          <a:p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353" y="2180711"/>
            <a:ext cx="3116994" cy="24947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96000" y="2182505"/>
            <a:ext cx="4980434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indent="-17145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ru-RU" dirty="0">
              <a:solidFill>
                <a:srgbClr val="4E1D14"/>
              </a:solidFill>
              <a:latin typeface="Circe" panose="020B0502020203020203" pitchFamily="34" charset="-52"/>
              <a:ea typeface="Calibri" pitchFamily="34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4E1D14"/>
                </a:solidFill>
                <a:latin typeface="Circe" panose="020B0502020203020203" pitchFamily="34" charset="-52"/>
                <a:ea typeface="Calibri" pitchFamily="34" charset="0"/>
                <a:cs typeface="Arial" panose="020B0604020202020204" pitchFamily="34" charset="0"/>
              </a:rPr>
              <a:t>Предоставление переговорных комнат и рабочих мест в коворкинге, а также оборудованного конференц-зала для проведения мероприятий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4E1D14"/>
              </a:solidFill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80BC571-5093-F9AD-1957-C615882DA2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5" y="6118513"/>
            <a:ext cx="1232303" cy="6939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8E5FBDE-78FF-1B87-970D-725F7470F64E}"/>
              </a:ext>
            </a:extLst>
          </p:cNvPr>
          <p:cNvSpPr txBox="1"/>
          <p:nvPr/>
        </p:nvSpPr>
        <p:spPr>
          <a:xfrm>
            <a:off x="10788404" y="6255882"/>
            <a:ext cx="1395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(4822) 36-11-69</a:t>
            </a:r>
            <a:b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8 800 200-11-69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D7CEBB-9FC1-7922-88E6-3D8EEDFB709A}"/>
              </a:ext>
            </a:extLst>
          </p:cNvPr>
          <p:cNvSpPr txBox="1"/>
          <p:nvPr/>
        </p:nvSpPr>
        <p:spPr>
          <a:xfrm>
            <a:off x="9401451" y="6338848"/>
            <a:ext cx="2680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D19F71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мойбизнес69.рф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9F88CE48-B9C1-23EC-BD7F-6D27A4CA13E7}"/>
              </a:ext>
            </a:extLst>
          </p:cNvPr>
          <p:cNvCxnSpPr/>
          <p:nvPr/>
        </p:nvCxnSpPr>
        <p:spPr>
          <a:xfrm>
            <a:off x="10745046" y="6303947"/>
            <a:ext cx="0" cy="334755"/>
          </a:xfrm>
          <a:prstGeom prst="line">
            <a:avLst/>
          </a:prstGeom>
          <a:ln>
            <a:solidFill>
              <a:srgbClr val="D19F7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0D217-150E-99A2-CFB9-FBDEF3C6A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74DDB79-7F1C-B3AA-D36A-3A44A0034885}"/>
              </a:ext>
            </a:extLst>
          </p:cNvPr>
          <p:cNvSpPr txBox="1"/>
          <p:nvPr/>
        </p:nvSpPr>
        <p:spPr>
          <a:xfrm>
            <a:off x="2702695" y="455405"/>
            <a:ext cx="6786610" cy="13774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0">
              <a:lnSpc>
                <a:spcPct val="107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>
                <a:solidFill>
                  <a:srgbClr val="522015"/>
                </a:solidFill>
                <a:latin typeface="Circe MD Extra Bold" panose="020B0802020203020203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ru-RU" dirty="0">
                <a:latin typeface="Circe Bold" panose="020B0602020203020203" pitchFamily="34" charset="-52"/>
              </a:rPr>
              <a:t>ПОЛУЧЕНИЕ МЕР </a:t>
            </a:r>
          </a:p>
          <a:p>
            <a:pPr algn="ctr"/>
            <a:r>
              <a:rPr lang="ru-RU" dirty="0">
                <a:latin typeface="Circe Bold" panose="020B0602020203020203" pitchFamily="34" charset="-52"/>
              </a:rPr>
              <a:t>ПОДДЕРЖКИ ОНЛАЙН</a:t>
            </a:r>
          </a:p>
          <a:p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16B7555-A34D-3BB5-5D8B-D8D4A35E0DA0}"/>
              </a:ext>
            </a:extLst>
          </p:cNvPr>
          <p:cNvSpPr/>
          <p:nvPr/>
        </p:nvSpPr>
        <p:spPr>
          <a:xfrm>
            <a:off x="1129734" y="1832898"/>
            <a:ext cx="4172785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71450" indent="-171450" algn="ctr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ru-RU" dirty="0">
              <a:solidFill>
                <a:srgbClr val="4E1D14"/>
              </a:solidFill>
              <a:latin typeface="Circe" panose="020B0502020203020203" pitchFamily="34" charset="-52"/>
              <a:ea typeface="Calibri" pitchFamily="34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4E1D14"/>
                </a:solidFill>
                <a:latin typeface="Circe" panose="020B0502020203020203" pitchFamily="34" charset="-52"/>
                <a:ea typeface="Calibri" pitchFamily="34" charset="0"/>
                <a:cs typeface="Arial" panose="020B0604020202020204" pitchFamily="34" charset="0"/>
              </a:rPr>
              <a:t>Оставить заявку на получение мер государственной поддержки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rgbClr val="4E1D14"/>
                </a:solidFill>
                <a:latin typeface="Circe" panose="020B0502020203020203" pitchFamily="34" charset="-52"/>
                <a:ea typeface="Calibri" pitchFamily="34" charset="0"/>
                <a:cs typeface="Arial" panose="020B0604020202020204" pitchFamily="34" charset="0"/>
              </a:rPr>
              <a:t>можно онлайн – на Цифровой платформе</a:t>
            </a:r>
            <a:endParaRPr lang="en-US" sz="2800" dirty="0">
              <a:solidFill>
                <a:srgbClr val="4E1D14"/>
              </a:solidFill>
              <a:latin typeface="Circe" panose="020B0502020203020203" pitchFamily="34" charset="-52"/>
              <a:ea typeface="Calibri" pitchFamily="34" charset="0"/>
              <a:cs typeface="Arial" panose="020B060402020202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solidFill>
                  <a:srgbClr val="C00000"/>
                </a:solidFill>
                <a:latin typeface="Circe" panose="020B0502020203020203" pitchFamily="34" charset="-52"/>
                <a:ea typeface="Calibri" pitchFamily="34" charset="0"/>
                <a:cs typeface="Arial" panose="020B0604020202020204" pitchFamily="34" charset="0"/>
              </a:rPr>
              <a:t>МСП.РФ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4E1D14"/>
              </a:solidFill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5FCE8A2-08AD-C94C-2828-009235F019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5" y="6118513"/>
            <a:ext cx="1232303" cy="6939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CA3A78-8749-9509-C321-701DB7636E29}"/>
              </a:ext>
            </a:extLst>
          </p:cNvPr>
          <p:cNvSpPr txBox="1"/>
          <p:nvPr/>
        </p:nvSpPr>
        <p:spPr>
          <a:xfrm>
            <a:off x="10788404" y="6255882"/>
            <a:ext cx="1395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(4822) 36-11-69</a:t>
            </a:r>
            <a:b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8 800 200-11-69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B6D44B-FD43-C53F-19A5-ACDD28EE636F}"/>
              </a:ext>
            </a:extLst>
          </p:cNvPr>
          <p:cNvSpPr txBox="1"/>
          <p:nvPr/>
        </p:nvSpPr>
        <p:spPr>
          <a:xfrm>
            <a:off x="9401451" y="6338848"/>
            <a:ext cx="2680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D19F71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мойбизнес69.рф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6FA688B7-81A5-8737-781D-40A8A228E8E2}"/>
              </a:ext>
            </a:extLst>
          </p:cNvPr>
          <p:cNvCxnSpPr/>
          <p:nvPr/>
        </p:nvCxnSpPr>
        <p:spPr>
          <a:xfrm>
            <a:off x="10745046" y="6303947"/>
            <a:ext cx="0" cy="334755"/>
          </a:xfrm>
          <a:prstGeom prst="line">
            <a:avLst/>
          </a:prstGeom>
          <a:ln>
            <a:solidFill>
              <a:srgbClr val="D19F7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4" name="Picture 2" descr="Сервисы для бизнеса и меры господдержки на МСП.РФ">
            <a:extLst>
              <a:ext uri="{FF2B5EF4-FFF2-40B4-BE49-F238E27FC236}">
                <a16:creationId xmlns:a16="http://schemas.microsoft.com/office/drawing/2014/main" id="{F37A33F6-2C4A-3D85-4B13-696F147E46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222" y="1498317"/>
            <a:ext cx="3199197" cy="1610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1254971D-AB66-E420-9704-85ACEC5E2B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472" y="2901803"/>
            <a:ext cx="2819400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61539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/>
          <p:nvPr/>
        </p:nvSpPr>
        <p:spPr>
          <a:xfrm>
            <a:off x="1787911" y="4252422"/>
            <a:ext cx="3440529" cy="7622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b="1" dirty="0">
                <a:solidFill>
                  <a:srgbClr val="592915"/>
                </a:solidFill>
                <a:latin typeface="Circe" panose="020B0502020203020203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1400" dirty="0">
              <a:solidFill>
                <a:srgbClr val="592915"/>
              </a:solidFill>
              <a:latin typeface="Circe" panose="020B0502020203020203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1400" dirty="0"/>
          </a:p>
        </p:txBody>
      </p:sp>
      <p:pic>
        <p:nvPicPr>
          <p:cNvPr id="7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785"/>
          <a:stretch>
            <a:fillRect/>
          </a:stretch>
        </p:blipFill>
        <p:spPr>
          <a:xfrm>
            <a:off x="1928439" y="4657034"/>
            <a:ext cx="296192" cy="13131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15425" y="4641646"/>
            <a:ext cx="1892343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ru-RU" sz="1600" dirty="0">
                <a:solidFill>
                  <a:srgbClr val="49241C"/>
                </a:solidFill>
                <a:latin typeface="Circe" panose="020B0502020203020203" pitchFamily="34" charset="-52"/>
              </a:rPr>
              <a:t>мойбизнес69.рф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15425" y="5144317"/>
            <a:ext cx="223224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1600" dirty="0">
                <a:solidFill>
                  <a:srgbClr val="49241C"/>
                </a:solidFill>
                <a:latin typeface="Circe" panose="020B0502020203020203" pitchFamily="34" charset="-52"/>
              </a:rPr>
              <a:t>to@mybusiness69.ru</a:t>
            </a:r>
            <a:endParaRPr lang="ru-RU" sz="1600" dirty="0">
              <a:solidFill>
                <a:srgbClr val="49241C"/>
              </a:solidFill>
              <a:latin typeface="Circe" panose="020B0502020203020203" pitchFamily="34" charset="-5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31919" y="5630880"/>
            <a:ext cx="156042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ru-RU" sz="1600" dirty="0">
                <a:solidFill>
                  <a:srgbClr val="49241C"/>
                </a:solidFill>
                <a:latin typeface="Circe" panose="020B0502020203020203" pitchFamily="34" charset="-52"/>
              </a:rPr>
              <a:t>8 800 200 11 69</a:t>
            </a:r>
            <a:endParaRPr lang="ru-RU" sz="1600" dirty="0">
              <a:solidFill>
                <a:srgbClr val="49241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7282" y="5630879"/>
            <a:ext cx="186101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ru-RU" sz="1600" dirty="0">
                <a:solidFill>
                  <a:srgbClr val="49241C"/>
                </a:solidFill>
                <a:latin typeface="Circe" panose="020B0502020203020203" pitchFamily="34" charset="-52"/>
              </a:rPr>
              <a:t>8 (4822) 36-11-69</a:t>
            </a:r>
            <a:endParaRPr lang="ru-RU" sz="1600" dirty="0">
              <a:solidFill>
                <a:srgbClr val="49241C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639070" y="5644012"/>
            <a:ext cx="1225811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 anchorCtr="1">
            <a:spAutoFit/>
          </a:bodyPr>
          <a:lstStyle/>
          <a:p>
            <a:r>
              <a:rPr lang="en-US" sz="1600" dirty="0">
                <a:solidFill>
                  <a:srgbClr val="49241C"/>
                </a:solidFill>
                <a:latin typeface="Circe" panose="020B0502020203020203" pitchFamily="34" charset="-52"/>
              </a:rPr>
              <a:t>@moibiztvr</a:t>
            </a:r>
            <a:endParaRPr lang="ru-RU" sz="1600" dirty="0">
              <a:solidFill>
                <a:srgbClr val="49241C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A787343-2D94-3789-25AE-C422AA2B2B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455" y="1116135"/>
            <a:ext cx="4166891" cy="2346351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85BB82EB-1C53-A38F-C9BF-ECA33F62C3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575" y="5159705"/>
            <a:ext cx="379708" cy="379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39219D67-579A-355E-735E-A3D49AE8BE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189" y="5142735"/>
            <a:ext cx="413648" cy="41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79DBD8A1-DE14-68E1-E6DB-F87BA43D9A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6657" y="5157211"/>
            <a:ext cx="399172" cy="399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6DF8B022-FAE4-05BA-B668-EF7ACD5467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8530" y="5156895"/>
            <a:ext cx="399171" cy="399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>
            <a:extLst>
              <a:ext uri="{FF2B5EF4-FFF2-40B4-BE49-F238E27FC236}">
                <a16:creationId xmlns:a16="http://schemas.microsoft.com/office/drawing/2014/main" id="{0B8B5ADC-2663-8206-B510-B47D66301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1135" y="239483"/>
            <a:ext cx="4094080" cy="409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087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4A48A8-01C4-69DF-FE73-3FA62775A1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7468C85-B607-F173-21F0-A07604AD8E75}"/>
              </a:ext>
            </a:extLst>
          </p:cNvPr>
          <p:cNvSpPr txBox="1"/>
          <p:nvPr/>
        </p:nvSpPr>
        <p:spPr>
          <a:xfrm>
            <a:off x="1063479" y="1100540"/>
            <a:ext cx="10402186" cy="1494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lnSpc>
                <a:spcPct val="115000"/>
              </a:lnSpc>
              <a:spcAft>
                <a:spcPts val="1000"/>
              </a:spcAft>
              <a:buAutoNum type="arabicPeriod"/>
            </a:pPr>
            <a:endParaRPr lang="ru-RU" sz="3600" b="1" dirty="0">
              <a:solidFill>
                <a:srgbClr val="49241C"/>
              </a:solidFill>
              <a:latin typeface="Circe Bold" panose="020B0602020203020203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49241C"/>
                </a:solidFill>
                <a:latin typeface="Circe Bold" panose="020B0602020203020203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1. ОБРАЗОВАТЕЛЬНЫЕ МЕРОПРИЯТИЯ</a:t>
            </a:r>
            <a:endParaRPr lang="ru-RU" sz="3600" dirty="0">
              <a:solidFill>
                <a:srgbClr val="49241C"/>
              </a:solidFill>
              <a:effectLst/>
              <a:latin typeface="Circe Bold" panose="020B0602020203020203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671B5D-A237-E4C6-CC0D-87B6E98CB10C}"/>
              </a:ext>
            </a:extLst>
          </p:cNvPr>
          <p:cNvSpPr txBox="1"/>
          <p:nvPr/>
        </p:nvSpPr>
        <p:spPr>
          <a:xfrm>
            <a:off x="4965406" y="2924272"/>
            <a:ext cx="66666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49241C"/>
                </a:solidFill>
                <a:latin typeface="Circe" panose="020B0502020203020203" pitchFamily="34" charset="-52"/>
              </a:rPr>
              <a:t>длительные образовательные программы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49241C"/>
                </a:solidFill>
                <a:latin typeface="Circe" panose="020B0502020203020203" pitchFamily="34" charset="-52"/>
              </a:rPr>
              <a:t>семинары и тренинги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49241C"/>
                </a:solidFill>
                <a:latin typeface="Circe" panose="020B0502020203020203" pitchFamily="34" charset="-52"/>
              </a:rPr>
              <a:t>форумы и конференции</a:t>
            </a:r>
          </a:p>
          <a:p>
            <a:pPr algn="r"/>
            <a:endParaRPr lang="ru-RU" sz="2400" cap="none" dirty="0">
              <a:solidFill>
                <a:srgbClr val="49241C"/>
              </a:solidFill>
              <a:latin typeface="Circe" panose="020B0502020203020203" pitchFamily="34" charset="-52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ru-RU" sz="2400" cap="none" dirty="0">
                <a:solidFill>
                  <a:srgbClr val="49241C"/>
                </a:solidFill>
                <a:latin typeface="Circe" panose="020B0502020203020203" pitchFamily="34" charset="-52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r"/>
            <a:endParaRPr lang="ru-RU" sz="2400" i="1" dirty="0">
              <a:solidFill>
                <a:srgbClr val="49241C"/>
              </a:solidFill>
              <a:latin typeface="Circe" panose="020B0502020203020203" pitchFamily="34" charset="-52"/>
            </a:endParaRPr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116AD971-96E6-D11A-4CF4-302426883FFF}"/>
              </a:ext>
            </a:extLst>
          </p:cNvPr>
          <p:cNvCxnSpPr/>
          <p:nvPr/>
        </p:nvCxnSpPr>
        <p:spPr>
          <a:xfrm>
            <a:off x="818707" y="2467068"/>
            <a:ext cx="86655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63367BAC-AF8F-8CDD-1270-2EAF99D469F4}"/>
              </a:ext>
            </a:extLst>
          </p:cNvPr>
          <p:cNvCxnSpPr/>
          <p:nvPr/>
        </p:nvCxnSpPr>
        <p:spPr>
          <a:xfrm>
            <a:off x="967563" y="1100540"/>
            <a:ext cx="0" cy="19616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71003BA-1E41-548B-B0F6-62393C9028BC}"/>
              </a:ext>
            </a:extLst>
          </p:cNvPr>
          <p:cNvSpPr txBox="1"/>
          <p:nvPr/>
        </p:nvSpPr>
        <p:spPr>
          <a:xfrm>
            <a:off x="10788404" y="6255882"/>
            <a:ext cx="1395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(4822) 36-11-69</a:t>
            </a:r>
            <a:b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8 800 200-11-69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80B7C559-5C54-D51E-50A3-5602A359CE29}"/>
              </a:ext>
            </a:extLst>
          </p:cNvPr>
          <p:cNvCxnSpPr/>
          <p:nvPr/>
        </p:nvCxnSpPr>
        <p:spPr>
          <a:xfrm>
            <a:off x="10745046" y="6303947"/>
            <a:ext cx="0" cy="334755"/>
          </a:xfrm>
          <a:prstGeom prst="line">
            <a:avLst/>
          </a:prstGeom>
          <a:ln>
            <a:solidFill>
              <a:srgbClr val="D19F7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24C98A5-2F1E-47F4-1778-E99ED327EF57}"/>
              </a:ext>
            </a:extLst>
          </p:cNvPr>
          <p:cNvSpPr txBox="1"/>
          <p:nvPr/>
        </p:nvSpPr>
        <p:spPr>
          <a:xfrm>
            <a:off x="9401451" y="6338848"/>
            <a:ext cx="2680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D19F71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мойбизнес69.рф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FEEEBFC-A4BC-7D54-48D1-EAEF6BB3A1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5" y="6118513"/>
            <a:ext cx="1232303" cy="69390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B77331B-C3A1-7B53-48CD-6281D628BF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172" y="3116597"/>
            <a:ext cx="2480627" cy="2480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92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115444" y="839084"/>
            <a:ext cx="5961112" cy="3773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0">
              <a:lnSpc>
                <a:spcPct val="107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>
                <a:solidFill>
                  <a:srgbClr val="522015"/>
                </a:solidFill>
                <a:latin typeface="Circe MD Extra Bold" panose="020B0802020203020203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ru-RU" dirty="0">
                <a:latin typeface="Circe Bold" panose="020B0602020203020203" pitchFamily="34" charset="-52"/>
              </a:rPr>
              <a:t>ОБРАЗОВАТЕЛЬНЫЕ МЕРОПРИЯТИЯ</a:t>
            </a:r>
          </a:p>
          <a:p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401451" y="6338848"/>
            <a:ext cx="2680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D19F71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мойбизнес69.рф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788404" y="6255882"/>
            <a:ext cx="1395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(4822) 36-11-69</a:t>
            </a:r>
            <a:b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8 800 200-11-69</a:t>
            </a: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45046" y="6303947"/>
            <a:ext cx="0" cy="334755"/>
          </a:xfrm>
          <a:prstGeom prst="line">
            <a:avLst/>
          </a:prstGeom>
          <a:ln>
            <a:solidFill>
              <a:srgbClr val="D19F7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4129554" y="5378646"/>
            <a:ext cx="3927303" cy="102009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000" dirty="0">
                <a:solidFill>
                  <a:srgbClr val="C00000"/>
                </a:solid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Программы обучения для потенциальных и действующих предпринимателей по программам АО «Корпорация МСП»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15480" y="2162237"/>
            <a:ext cx="4295340" cy="2752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000"/>
              </a:spcBef>
            </a:pPr>
            <a:r>
              <a:rPr lang="ru-RU" sz="2000" dirty="0">
                <a:solidFill>
                  <a:srgbClr val="C00000"/>
                </a:solid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Программы обучения для потенциальных и действующих предпринимателей</a:t>
            </a:r>
            <a:r>
              <a:rPr lang="ru-RU" sz="2000" dirty="0"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 по продажам, маркетингу, кадрам, производственным процессам, бухгалтерскому учету, юридическим вопросам и др.</a:t>
            </a:r>
          </a:p>
          <a:p>
            <a:pPr algn="ctr">
              <a:lnSpc>
                <a:spcPct val="107000"/>
              </a:lnSpc>
              <a:spcBef>
                <a:spcPts val="1000"/>
              </a:spcBef>
            </a:pPr>
            <a:endParaRPr lang="en-US" dirty="0">
              <a:solidFill>
                <a:srgbClr val="522015"/>
              </a:solidFill>
              <a:uFill>
                <a:solidFill>
                  <a:srgbClr val="000000"/>
                </a:solidFill>
              </a:u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914400" algn="ctr">
              <a:lnSpc>
                <a:spcPct val="107000"/>
              </a:lnSpc>
            </a:pPr>
            <a:r>
              <a:rPr lang="ru-RU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987628" y="2162237"/>
            <a:ext cx="4945825" cy="1911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dirty="0">
                <a:solidFill>
                  <a:srgbClr val="C00000"/>
                </a:solid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Программы обучения для действующих предпринимателей по программе </a:t>
            </a:r>
          </a:p>
          <a:p>
            <a:pPr algn="ctr">
              <a:lnSpc>
                <a:spcPct val="90000"/>
              </a:lnSpc>
            </a:pPr>
            <a:r>
              <a:rPr lang="ru-RU" sz="2000" dirty="0">
                <a:solidFill>
                  <a:srgbClr val="C00000"/>
                </a:solid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от Школы экспорта РЭЦ</a:t>
            </a:r>
            <a:endParaRPr lang="en-US" sz="2000" dirty="0">
              <a:solidFill>
                <a:srgbClr val="C00000"/>
              </a:solidFill>
              <a:latin typeface="Circe" panose="020B0502020203020203" pitchFamily="34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42913" algn="ctr">
              <a:lnSpc>
                <a:spcPct val="107000"/>
              </a:lnSpc>
            </a:pPr>
            <a:endParaRPr lang="ru-RU" sz="2000" dirty="0">
              <a:solidFill>
                <a:srgbClr val="FF0000"/>
              </a:solidFill>
              <a:latin typeface="Circe" panose="020B0502020203020203" pitchFamily="34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442913" algn="ctr">
              <a:lnSpc>
                <a:spcPct val="107000"/>
              </a:lnSpc>
            </a:pPr>
            <a:r>
              <a:rPr lang="ru-RU" sz="2000" dirty="0"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обучение для начинающих компаний-экспортеров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952" y="4532441"/>
            <a:ext cx="740509" cy="52137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895" y="1536476"/>
            <a:ext cx="740509" cy="52137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285" y="1531231"/>
            <a:ext cx="740509" cy="521379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344178E-D2C4-0928-4FC6-B3854DAB57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5" y="6118513"/>
            <a:ext cx="1232303" cy="69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840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04C8A-183A-84CA-2AAF-B94DD16C4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50C86B5-F87F-4C1B-97A2-AA48BF184929}"/>
              </a:ext>
            </a:extLst>
          </p:cNvPr>
          <p:cNvSpPr txBox="1"/>
          <p:nvPr/>
        </p:nvSpPr>
        <p:spPr>
          <a:xfrm>
            <a:off x="3115444" y="839084"/>
            <a:ext cx="5961112" cy="3773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0">
              <a:lnSpc>
                <a:spcPct val="107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>
                <a:solidFill>
                  <a:srgbClr val="522015"/>
                </a:solidFill>
                <a:latin typeface="Circe MD Extra Bold" panose="020B0802020203020203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/>
            <a:r>
              <a:rPr lang="ru-RU" dirty="0">
                <a:latin typeface="Circe Bold" panose="020B0602020203020203" pitchFamily="34" charset="-52"/>
              </a:rPr>
              <a:t>ОБРАЗОВАТЕЛЬНЫЕ МЕРОПРИЯТИЯ</a:t>
            </a:r>
          </a:p>
          <a:p>
            <a:endParaRPr lang="ru-RU" dirty="0">
              <a:latin typeface="Century Gothic" panose="020B0502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35A431-08DA-C289-CE89-62777EBCA7A0}"/>
              </a:ext>
            </a:extLst>
          </p:cNvPr>
          <p:cNvSpPr txBox="1"/>
          <p:nvPr/>
        </p:nvSpPr>
        <p:spPr>
          <a:xfrm>
            <a:off x="9401451" y="6338848"/>
            <a:ext cx="2680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D19F71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мойбизнес69.рф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0D90F6-DF08-B0BA-C5BE-FB85E7A276BD}"/>
              </a:ext>
            </a:extLst>
          </p:cNvPr>
          <p:cNvSpPr txBox="1"/>
          <p:nvPr/>
        </p:nvSpPr>
        <p:spPr>
          <a:xfrm>
            <a:off x="10788404" y="6255882"/>
            <a:ext cx="1395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(4822) 36-11-69</a:t>
            </a:r>
            <a:b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8 800 200-11-69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F084D12A-CDCE-CE70-37A2-9A54E51F6D6A}"/>
              </a:ext>
            </a:extLst>
          </p:cNvPr>
          <p:cNvCxnSpPr/>
          <p:nvPr/>
        </p:nvCxnSpPr>
        <p:spPr>
          <a:xfrm>
            <a:off x="10745046" y="6303947"/>
            <a:ext cx="0" cy="334755"/>
          </a:xfrm>
          <a:prstGeom prst="line">
            <a:avLst/>
          </a:prstGeom>
          <a:ln>
            <a:solidFill>
              <a:srgbClr val="D19F7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1108DF53-01EE-A5C3-70EF-D97FA208E4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534" y="1360719"/>
            <a:ext cx="1488930" cy="1048329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5A7169F-AA8F-53DC-1970-F9AD90C2B4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5" y="6118513"/>
            <a:ext cx="1232303" cy="693903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56B728B6-E798-0C72-8F93-03FA49F901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5058" y="2473999"/>
            <a:ext cx="3781883" cy="378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8791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9129B8-685E-FE22-15E7-AF726AE9E5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45364C74-C559-A939-7850-F6C91AD73F28}"/>
              </a:ext>
            </a:extLst>
          </p:cNvPr>
          <p:cNvSpPr txBox="1"/>
          <p:nvPr/>
        </p:nvSpPr>
        <p:spPr>
          <a:xfrm>
            <a:off x="1063479" y="1100540"/>
            <a:ext cx="10402186" cy="136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49241C"/>
                </a:solidFill>
                <a:latin typeface="Circe Bold" panose="020B0602020203020203" pitchFamily="34" charset="-52"/>
                <a:ea typeface="Calibri" panose="020F0502020204030204" pitchFamily="34" charset="0"/>
                <a:cs typeface="Times New Roman" panose="02020603050405020304" pitchFamily="18" charset="0"/>
              </a:rPr>
              <a:t>2. НЕФИНАНСОВАЯ ПОДДЕРЖКА ПРЕДПРИНИМАТЕЛЕЙ</a:t>
            </a:r>
            <a:endParaRPr lang="ru-RU" sz="3600" dirty="0">
              <a:solidFill>
                <a:srgbClr val="49241C"/>
              </a:solidFill>
              <a:effectLst/>
              <a:latin typeface="Circe Bold" panose="020B0602020203020203" pitchFamily="34" charset="-52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9DACC8-39A6-F97D-D5D1-CB9F8C584C96}"/>
              </a:ext>
            </a:extLst>
          </p:cNvPr>
          <p:cNvSpPr txBox="1"/>
          <p:nvPr/>
        </p:nvSpPr>
        <p:spPr>
          <a:xfrm>
            <a:off x="4976039" y="2849841"/>
            <a:ext cx="666661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49241C"/>
                </a:solidFill>
                <a:latin typeface="Circe" panose="020B0502020203020203" pitchFamily="34" charset="-52"/>
              </a:rPr>
              <a:t>меры поддержки, направленные на расширение рынков сбыта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49241C"/>
                </a:solidFill>
                <a:latin typeface="Circe" panose="020B0502020203020203" pitchFamily="34" charset="-52"/>
              </a:rPr>
              <a:t>софинансирование оформления необходимой документации</a:t>
            </a:r>
          </a:p>
          <a:p>
            <a:pPr algn="r"/>
            <a:endParaRPr lang="ru-RU" sz="2400" cap="none" dirty="0">
              <a:solidFill>
                <a:srgbClr val="49241C"/>
              </a:solidFill>
              <a:latin typeface="Circe" panose="020B0502020203020203" pitchFamily="34" charset="-52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ru-RU" sz="2400" cap="none" dirty="0">
                <a:solidFill>
                  <a:srgbClr val="49241C"/>
                </a:solidFill>
                <a:latin typeface="Circe" panose="020B0502020203020203" pitchFamily="34" charset="-52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r"/>
            <a:endParaRPr lang="ru-RU" sz="2400" i="1" dirty="0">
              <a:solidFill>
                <a:srgbClr val="49241C"/>
              </a:solidFill>
              <a:latin typeface="Circe" panose="020B0502020203020203" pitchFamily="34" charset="-52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BC816AF-2AD0-DD0E-1991-CCE7A151BB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208" y="3429000"/>
            <a:ext cx="2677037" cy="2677037"/>
          </a:xfrm>
          <a:prstGeom prst="rect">
            <a:avLst/>
          </a:prstGeom>
        </p:spPr>
      </p:pic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E88B9409-C0CF-0697-0AE8-3D2170FEEDE6}"/>
              </a:ext>
            </a:extLst>
          </p:cNvPr>
          <p:cNvCxnSpPr/>
          <p:nvPr/>
        </p:nvCxnSpPr>
        <p:spPr>
          <a:xfrm>
            <a:off x="818707" y="2467068"/>
            <a:ext cx="866553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6DA07E2E-3D0A-404D-20C7-24DCE3249057}"/>
              </a:ext>
            </a:extLst>
          </p:cNvPr>
          <p:cNvCxnSpPr/>
          <p:nvPr/>
        </p:nvCxnSpPr>
        <p:spPr>
          <a:xfrm>
            <a:off x="967563" y="1100540"/>
            <a:ext cx="0" cy="196163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3950C375-235A-A514-7028-E11CFBF1A366}"/>
              </a:ext>
            </a:extLst>
          </p:cNvPr>
          <p:cNvSpPr txBox="1"/>
          <p:nvPr/>
        </p:nvSpPr>
        <p:spPr>
          <a:xfrm>
            <a:off x="10788404" y="6255882"/>
            <a:ext cx="1395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(4822) 36-11-69</a:t>
            </a:r>
            <a:b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8 800 200-11-69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6FFFE383-F07B-33E2-5BC6-DB3848F95991}"/>
              </a:ext>
            </a:extLst>
          </p:cNvPr>
          <p:cNvCxnSpPr/>
          <p:nvPr/>
        </p:nvCxnSpPr>
        <p:spPr>
          <a:xfrm>
            <a:off x="10745046" y="6303947"/>
            <a:ext cx="0" cy="334755"/>
          </a:xfrm>
          <a:prstGeom prst="line">
            <a:avLst/>
          </a:prstGeom>
          <a:ln>
            <a:solidFill>
              <a:srgbClr val="D19F7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8829075-FC5E-BBD9-DC1D-E7D94EBEDDE1}"/>
              </a:ext>
            </a:extLst>
          </p:cNvPr>
          <p:cNvSpPr txBox="1"/>
          <p:nvPr/>
        </p:nvSpPr>
        <p:spPr>
          <a:xfrm>
            <a:off x="9401451" y="6338848"/>
            <a:ext cx="2680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D19F71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мойбизнес69.рф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EC48993-44BD-EAA4-3D0C-DAD6B094D9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5" y="6118513"/>
            <a:ext cx="1232303" cy="69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774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80632" y="474334"/>
            <a:ext cx="9568368" cy="6689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0">
              <a:lnSpc>
                <a:spcPct val="107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>
                <a:solidFill>
                  <a:srgbClr val="522015"/>
                </a:solidFill>
                <a:latin typeface="Circe MD Extra Bold" panose="020B0802020203020203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Circe Bold" panose="020B0602020203020203" pitchFamily="34" charset="-52"/>
              </a:rPr>
              <a:t>МЕРЫ ПОДДЕРЖКИ, НАПРАВЛЕННЫЕ НА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Circe Bold" panose="020B0602020203020203" pitchFamily="34" charset="-52"/>
              </a:rPr>
              <a:t>РАСШИРЕНИЕ РЫНКОВ СБЫТА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85644" y="1163407"/>
            <a:ext cx="8617928" cy="2957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600" dirty="0">
              <a:solidFill>
                <a:srgbClr val="522015"/>
              </a:solidFill>
              <a:uFill>
                <a:solidFill>
                  <a:srgbClr val="000000"/>
                </a:solidFill>
              </a:u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C00000"/>
                </a:solid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Участие в выставочных мероприятиях на территории России и за рубежом</a:t>
            </a:r>
            <a:endParaRPr lang="ru-RU" sz="1600" dirty="0">
              <a:solidFill>
                <a:srgbClr val="C00000"/>
              </a:solidFill>
              <a:uFill>
                <a:solidFill>
                  <a:srgbClr val="000000"/>
                </a:solidFill>
              </a:uFill>
              <a:latin typeface="Circe" panose="020B0502020203020203" pitchFamily="34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центр «Мой бизнес» софинансирует до 50% расходов на аренду площади, застройку и оформление стенда, организационные взносы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воспользоваться могут предприниматели, производящие продукцию на территории Тверской области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заявитель оплачивает проезд и проживание своих представителей, логистику в стране / регионе пребывания</a:t>
            </a:r>
            <a:endParaRPr lang="ru-RU" sz="1600" b="1" dirty="0">
              <a:solidFill>
                <a:srgbClr val="DB3013"/>
              </a:solidFill>
              <a:latin typeface="Circe" panose="020B0502020203020203" pitchFamily="34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171450" indent="-1714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ru-RU" sz="1600" b="1" dirty="0">
              <a:solidFill>
                <a:srgbClr val="DB3013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3920DFA-E67A-B819-9630-9A93F20EA4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589" y="3966059"/>
            <a:ext cx="2152454" cy="21524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3619C0-FB1C-864C-C6C7-097832F7DD8C}"/>
              </a:ext>
            </a:extLst>
          </p:cNvPr>
          <p:cNvSpPr txBox="1"/>
          <p:nvPr/>
        </p:nvSpPr>
        <p:spPr>
          <a:xfrm>
            <a:off x="10788404" y="6255882"/>
            <a:ext cx="1395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(4822) 36-11-69</a:t>
            </a:r>
            <a:b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8 800 200-11-69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785A779E-DE4E-8225-A31C-F170D38C167D}"/>
              </a:ext>
            </a:extLst>
          </p:cNvPr>
          <p:cNvCxnSpPr/>
          <p:nvPr/>
        </p:nvCxnSpPr>
        <p:spPr>
          <a:xfrm>
            <a:off x="10745046" y="6303947"/>
            <a:ext cx="0" cy="334755"/>
          </a:xfrm>
          <a:prstGeom prst="line">
            <a:avLst/>
          </a:prstGeom>
          <a:ln>
            <a:solidFill>
              <a:srgbClr val="D19F7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0E4D488-1ECD-A84C-2CAC-F43AD2EE6493}"/>
              </a:ext>
            </a:extLst>
          </p:cNvPr>
          <p:cNvSpPr txBox="1"/>
          <p:nvPr/>
        </p:nvSpPr>
        <p:spPr>
          <a:xfrm>
            <a:off x="9401451" y="6338848"/>
            <a:ext cx="2680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D19F71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мойбизнес69.рф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86EA84D-44FD-330B-199A-61F9AC3880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5" y="6118513"/>
            <a:ext cx="1232303" cy="69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693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0BD934-8766-9622-64B1-A737F73D18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4C50FD6-0059-392B-063E-FD00672C0909}"/>
              </a:ext>
            </a:extLst>
          </p:cNvPr>
          <p:cNvSpPr txBox="1"/>
          <p:nvPr/>
        </p:nvSpPr>
        <p:spPr>
          <a:xfrm>
            <a:off x="1480632" y="474334"/>
            <a:ext cx="9568368" cy="6689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0">
              <a:lnSpc>
                <a:spcPct val="107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>
                <a:solidFill>
                  <a:srgbClr val="522015"/>
                </a:solidFill>
                <a:latin typeface="Circe MD Extra Bold" panose="020B0802020203020203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Circe Bold" panose="020B0602020203020203" pitchFamily="34" charset="-52"/>
              </a:rPr>
              <a:t>ПОЛНЫЙ ПЕРЕЧЕНЬ ВЫСТАВОЧНЫХ МЕРОПРИЯТИЙ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Circe Bold" panose="020B0602020203020203" pitchFamily="34" charset="-52"/>
              </a:rPr>
              <a:t>ЦЕНТРА «МОЙ БИЗНЕС»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E2FC0A-1D8B-F2AF-DF59-DCF9E472E708}"/>
              </a:ext>
            </a:extLst>
          </p:cNvPr>
          <p:cNvSpPr txBox="1"/>
          <p:nvPr/>
        </p:nvSpPr>
        <p:spPr>
          <a:xfrm>
            <a:off x="10788404" y="6255882"/>
            <a:ext cx="1395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(4822) 36-11-69</a:t>
            </a:r>
            <a:b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8 800 200-11-69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51681AAD-2A4F-823D-0FD2-660BEEF3B3AB}"/>
              </a:ext>
            </a:extLst>
          </p:cNvPr>
          <p:cNvCxnSpPr/>
          <p:nvPr/>
        </p:nvCxnSpPr>
        <p:spPr>
          <a:xfrm>
            <a:off x="10745046" y="6303947"/>
            <a:ext cx="0" cy="334755"/>
          </a:xfrm>
          <a:prstGeom prst="line">
            <a:avLst/>
          </a:prstGeom>
          <a:ln>
            <a:solidFill>
              <a:srgbClr val="D19F7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FBFA8CA-645A-862D-4386-6C8A8F08A11D}"/>
              </a:ext>
            </a:extLst>
          </p:cNvPr>
          <p:cNvSpPr txBox="1"/>
          <p:nvPr/>
        </p:nvSpPr>
        <p:spPr>
          <a:xfrm>
            <a:off x="9401451" y="6338848"/>
            <a:ext cx="2680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D19F71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мойбизнес69.рф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76A7AE9A-CBAB-1F91-F636-CB1611E38E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5" y="6118513"/>
            <a:ext cx="1232303" cy="693903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21F4ED5F-2F32-B159-4CEC-A1BDEADAF2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874" y="2764087"/>
            <a:ext cx="3692156" cy="3692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B3204DB-950B-BEAF-75D2-0C511C2251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398" y="1434637"/>
            <a:ext cx="1155108" cy="115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0755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B4C313-4EB2-FE82-AB5D-C538CC2647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C9691B8-5144-C28A-B466-6808698ACD9C}"/>
              </a:ext>
            </a:extLst>
          </p:cNvPr>
          <p:cNvSpPr txBox="1"/>
          <p:nvPr/>
        </p:nvSpPr>
        <p:spPr>
          <a:xfrm>
            <a:off x="1480632" y="474334"/>
            <a:ext cx="9568368" cy="6689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0">
              <a:lnSpc>
                <a:spcPct val="107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>
                <a:solidFill>
                  <a:srgbClr val="522015"/>
                </a:solidFill>
                <a:latin typeface="Circe MD Extra Bold" panose="020B0802020203020203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Circe Bold" panose="020B0602020203020203" pitchFamily="34" charset="-52"/>
              </a:rPr>
              <a:t>МЕРЫ ПОДДЕРЖКИ, НАПРАВЛЕННЫЕ НА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Circe Bold" panose="020B0602020203020203" pitchFamily="34" charset="-52"/>
              </a:rPr>
              <a:t>РАСШИРЕНИЕ РЫНКОВ СБЫТА (продолжение)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6BDB81F-C992-CCBA-0513-5ECF1D97B76E}"/>
              </a:ext>
            </a:extLst>
          </p:cNvPr>
          <p:cNvSpPr/>
          <p:nvPr/>
        </p:nvSpPr>
        <p:spPr>
          <a:xfrm>
            <a:off x="1443382" y="1439859"/>
            <a:ext cx="8617928" cy="1453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600" dirty="0">
              <a:solidFill>
                <a:srgbClr val="522015"/>
              </a:solidFill>
              <a:uFill>
                <a:solidFill>
                  <a:srgbClr val="000000"/>
                </a:solidFill>
              </a:u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C00000"/>
                </a:solid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Комплексная услуга по содействию в поиске и подборе иностранного покупателя: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предоставляется субъектам МСП бесплатно на основании заявки</a:t>
            </a:r>
            <a:endParaRPr lang="ru-RU" sz="1600" b="1" dirty="0">
              <a:solidFill>
                <a:srgbClr val="DB3013"/>
              </a:solidFill>
              <a:uFill>
                <a:solidFill>
                  <a:srgbClr val="000000"/>
                </a:solidFill>
              </a:uFill>
              <a:latin typeface="Circe" panose="020B0502020203020203" pitchFamily="34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услугу оказывает Центр поддержки экспорта Тверской области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C8CE9C-B488-7068-6287-85663C0D94B1}"/>
              </a:ext>
            </a:extLst>
          </p:cNvPr>
          <p:cNvSpPr txBox="1"/>
          <p:nvPr/>
        </p:nvSpPr>
        <p:spPr>
          <a:xfrm>
            <a:off x="10788404" y="6255882"/>
            <a:ext cx="1395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(4822) 36-11-69</a:t>
            </a:r>
            <a:b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8 800 200-11-69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1E4CD0E3-78DD-D35F-62A3-6C99C391C9F1}"/>
              </a:ext>
            </a:extLst>
          </p:cNvPr>
          <p:cNvCxnSpPr/>
          <p:nvPr/>
        </p:nvCxnSpPr>
        <p:spPr>
          <a:xfrm>
            <a:off x="10745046" y="6303947"/>
            <a:ext cx="0" cy="334755"/>
          </a:xfrm>
          <a:prstGeom prst="line">
            <a:avLst/>
          </a:prstGeom>
          <a:ln>
            <a:solidFill>
              <a:srgbClr val="D19F7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811A2DC-54C7-90EB-B789-A6CA62457DDB}"/>
              </a:ext>
            </a:extLst>
          </p:cNvPr>
          <p:cNvSpPr txBox="1"/>
          <p:nvPr/>
        </p:nvSpPr>
        <p:spPr>
          <a:xfrm>
            <a:off x="9401451" y="6338848"/>
            <a:ext cx="2680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D19F71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мойбизнес69.рф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BE8560D-3D64-D969-5A56-B2752E1278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5" y="6118513"/>
            <a:ext cx="1232303" cy="69390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4C79A80-9B48-AF8E-5679-FB2BD45DB14A}"/>
              </a:ext>
            </a:extLst>
          </p:cNvPr>
          <p:cNvSpPr/>
          <p:nvPr/>
        </p:nvSpPr>
        <p:spPr>
          <a:xfrm>
            <a:off x="1443382" y="2660208"/>
            <a:ext cx="8617928" cy="255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1600" dirty="0">
              <a:solidFill>
                <a:srgbClr val="522015"/>
              </a:solidFill>
              <a:uFill>
                <a:solidFill>
                  <a:srgbClr val="000000"/>
                </a:solidFill>
              </a:u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C00000"/>
                </a:solid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Комплексная услуга по экспертизе и сопровождению экспортного контракта: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подготовка проекта экспортного контракта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правовая экспертиза экспортного контракта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сопровождение переговорного процесса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адаптация и перевод упаковки товара</a:t>
            </a:r>
          </a:p>
          <a:p>
            <a:pPr marL="171450" indent="-1714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определение условий и расчет логистики экспортной поставки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25A0DE-4B64-DF7B-B2B3-F9F8C734F4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8761" y="3338623"/>
            <a:ext cx="2674451" cy="2674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547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541638" y="332657"/>
            <a:ext cx="9882222" cy="20577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indent="0">
              <a:lnSpc>
                <a:spcPct val="107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>
                <a:solidFill>
                  <a:srgbClr val="522015"/>
                </a:solidFill>
                <a:latin typeface="Circe MD Extra Bold" panose="020B0802020203020203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Circe Bold" panose="020B0602020203020203" pitchFamily="34" charset="-52"/>
              </a:rPr>
              <a:t>СОФИНАНСИРОВАНИЕ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dirty="0">
                <a:latin typeface="Circe Bold" panose="020B0602020203020203" pitchFamily="34" charset="-52"/>
              </a:rPr>
              <a:t>ОФОРМЛЕНИЯ НЕОБХОДИМОЙ ДОКУМЕНТАЦИИ</a:t>
            </a:r>
          </a:p>
          <a:p>
            <a:pPr algn="ctr"/>
            <a:endParaRPr lang="ru-RU" dirty="0">
              <a:latin typeface="Circe Bold" panose="020B0602020203020203" pitchFamily="34" charset="-52"/>
            </a:endParaRPr>
          </a:p>
          <a:p>
            <a:pPr algn="ctr"/>
            <a:endParaRPr lang="ru-RU" dirty="0">
              <a:latin typeface="Circe Bold" panose="020B0602020203020203" pitchFamily="34" charset="-5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04997" y="1542150"/>
            <a:ext cx="8617889" cy="754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C00000"/>
                </a:solidFill>
                <a:latin typeface="Circe" panose="020B0502020203020203" pitchFamily="34" charset="-52"/>
                <a:ea typeface="Arial Unicode MS" panose="020B0604020202020204" pitchFamily="34" charset="-128"/>
                <a:cs typeface="Arial" panose="020B0604020202020204" pitchFamily="34" charset="0"/>
              </a:rPr>
              <a:t>Регистрация товарного знака</a:t>
            </a:r>
          </a:p>
          <a:p>
            <a:pPr marL="171450" indent="-1714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софинансирование 50% (до 30 тысяч рублей) от стоимости услуг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A2594C-4452-3775-A775-62826B48EE49}"/>
              </a:ext>
            </a:extLst>
          </p:cNvPr>
          <p:cNvSpPr txBox="1"/>
          <p:nvPr/>
        </p:nvSpPr>
        <p:spPr>
          <a:xfrm>
            <a:off x="10788404" y="6255882"/>
            <a:ext cx="1395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(4822) 36-11-69</a:t>
            </a:r>
            <a:b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</a:br>
            <a:r>
              <a:rPr lang="ru-RU" sz="1200" dirty="0">
                <a:solidFill>
                  <a:srgbClr val="4E1D14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8 800 200-11-69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7045F785-CCC1-E5B6-2743-272E827C964F}"/>
              </a:ext>
            </a:extLst>
          </p:cNvPr>
          <p:cNvCxnSpPr/>
          <p:nvPr/>
        </p:nvCxnSpPr>
        <p:spPr>
          <a:xfrm>
            <a:off x="10745046" y="6303947"/>
            <a:ext cx="0" cy="334755"/>
          </a:xfrm>
          <a:prstGeom prst="line">
            <a:avLst/>
          </a:prstGeom>
          <a:ln>
            <a:solidFill>
              <a:srgbClr val="D19F7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8C4D957F-CA7A-8EF0-AA23-B33408772084}"/>
              </a:ext>
            </a:extLst>
          </p:cNvPr>
          <p:cNvSpPr txBox="1"/>
          <p:nvPr/>
        </p:nvSpPr>
        <p:spPr>
          <a:xfrm>
            <a:off x="9401451" y="6338848"/>
            <a:ext cx="2680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rgbClr val="D19F71"/>
                </a:solidFill>
                <a:latin typeface="Circe" panose="020B0502020203020203" pitchFamily="34" charset="-52"/>
                <a:cs typeface="Arial" panose="020B0604020202020204" pitchFamily="34" charset="0"/>
              </a:rPr>
              <a:t>мойбизнес69.рф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C62AA88A-A3CF-BF67-C11B-83B8BE2B8D06}"/>
              </a:ext>
            </a:extLst>
          </p:cNvPr>
          <p:cNvSpPr/>
          <p:nvPr/>
        </p:nvSpPr>
        <p:spPr>
          <a:xfrm>
            <a:off x="2204997" y="2399049"/>
            <a:ext cx="8617889" cy="754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C00000"/>
                </a:solidFill>
                <a:latin typeface="Circe" panose="020B0502020203020203" pitchFamily="34" charset="-52"/>
                <a:ea typeface="Arial Unicode MS" panose="020B0604020202020204" pitchFamily="34" charset="-128"/>
                <a:cs typeface="Arial" panose="020B0604020202020204" pitchFamily="34" charset="0"/>
              </a:rPr>
              <a:t>Сертификация продукции по РФ</a:t>
            </a:r>
          </a:p>
          <a:p>
            <a:pPr marL="171450" indent="-1714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софинансирование 50% (до 700 тысяч рублей) от стоимости услуг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AF4D747-17D0-E0FB-C349-764E2AF2EB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665" y="5121853"/>
            <a:ext cx="1538670" cy="153867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B4D6BD0-9DFC-C8FB-ED5E-FDFC9FBE76F4}"/>
              </a:ext>
            </a:extLst>
          </p:cNvPr>
          <p:cNvSpPr txBox="1"/>
          <p:nvPr/>
        </p:nvSpPr>
        <p:spPr>
          <a:xfrm>
            <a:off x="5484543" y="5574029"/>
            <a:ext cx="1409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irce Bold" panose="020B0602020203020203" pitchFamily="34" charset="-52"/>
              </a:rPr>
              <a:t>БРЕНД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48B66A0-A92E-905E-4024-93CE7FA494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555" y="6118513"/>
            <a:ext cx="1232303" cy="69390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F6814A3-DAD2-C8C3-A4D3-18249AEE5FC9}"/>
              </a:ext>
            </a:extLst>
          </p:cNvPr>
          <p:cNvSpPr/>
          <p:nvPr/>
        </p:nvSpPr>
        <p:spPr>
          <a:xfrm>
            <a:off x="2204997" y="3311318"/>
            <a:ext cx="8617889" cy="754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C00000"/>
                </a:solidFill>
                <a:latin typeface="Circe" panose="020B0502020203020203" pitchFamily="34" charset="-52"/>
                <a:ea typeface="Arial Unicode MS" panose="020B0604020202020204" pitchFamily="34" charset="-128"/>
                <a:cs typeface="Arial" panose="020B0604020202020204" pitchFamily="34" charset="0"/>
              </a:rPr>
              <a:t>Сертификация продукции за рубежом</a:t>
            </a:r>
          </a:p>
          <a:p>
            <a:pPr marL="171450" indent="-1714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софинансирование 50% (до 1 млн рублей) от стоимости услуг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DBB9E90-6B4C-8FB2-DB75-66D0C708D9D2}"/>
              </a:ext>
            </a:extLst>
          </p:cNvPr>
          <p:cNvSpPr/>
          <p:nvPr/>
        </p:nvSpPr>
        <p:spPr>
          <a:xfrm>
            <a:off x="2204997" y="4154947"/>
            <a:ext cx="8617889" cy="754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srgbClr val="C00000"/>
                </a:solidFill>
                <a:latin typeface="Circe" panose="020B0502020203020203" pitchFamily="34" charset="-52"/>
                <a:ea typeface="Arial Unicode MS" panose="020B0604020202020204" pitchFamily="34" charset="-128"/>
                <a:cs typeface="Arial" panose="020B0604020202020204" pitchFamily="34" charset="0"/>
              </a:rPr>
              <a:t>Патентование изобретений, полезных моделей, промышленных образцов</a:t>
            </a:r>
          </a:p>
          <a:p>
            <a:pPr marL="171450" indent="-1714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ru-RU" dirty="0">
                <a:solidFill>
                  <a:srgbClr val="522015"/>
                </a:solidFill>
                <a:uFill>
                  <a:solidFill>
                    <a:srgbClr val="000000"/>
                  </a:solidFill>
                </a:uFill>
                <a:latin typeface="Circe" panose="020B0502020203020203" pitchFamily="34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софинансирование 50% (до 100 тысяч рублей) от стоимости услуг</a:t>
            </a:r>
          </a:p>
        </p:txBody>
      </p:sp>
    </p:spTree>
    <p:extLst>
      <p:ext uri="{BB962C8B-B14F-4D97-AF65-F5344CB8AC3E}">
        <p14:creationId xmlns:p14="http://schemas.microsoft.com/office/powerpoint/2010/main" val="7893531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601</Words>
  <Application>Microsoft Office PowerPoint</Application>
  <PresentationFormat>Широкоэкранный</PresentationFormat>
  <Paragraphs>117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Arial Unicode MS</vt:lpstr>
      <vt:lpstr>Calibri</vt:lpstr>
      <vt:lpstr>Calibri Light</vt:lpstr>
      <vt:lpstr>Century Gothic</vt:lpstr>
      <vt:lpstr>Circe</vt:lpstr>
      <vt:lpstr>Circe Bold</vt:lpstr>
      <vt:lpstr>Circe ExtraBold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Никита Васильев</dc:creator>
  <cp:lastModifiedBy>Никита Васильев</cp:lastModifiedBy>
  <cp:revision>80</cp:revision>
  <dcterms:created xsi:type="dcterms:W3CDTF">2025-01-20T07:27:30Z</dcterms:created>
  <dcterms:modified xsi:type="dcterms:W3CDTF">2025-02-04T06:43:14Z</dcterms:modified>
</cp:coreProperties>
</file>