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 autoCompressPictures="0">
  <p:sldMasterIdLst>
    <p:sldMasterId id="2147483680" r:id="rId1"/>
  </p:sldMasterIdLst>
  <p:notesMasterIdLst>
    <p:notesMasterId r:id="rId8"/>
  </p:notesMasterIdLst>
  <p:handoutMasterIdLst>
    <p:handoutMasterId r:id="rId9"/>
  </p:handoutMasterIdLst>
  <p:sldIdLst>
    <p:sldId id="1856" r:id="rId2"/>
    <p:sldId id="1865" r:id="rId3"/>
    <p:sldId id="1858" r:id="rId4"/>
    <p:sldId id="1869" r:id="rId5"/>
    <p:sldId id="1870" r:id="rId6"/>
    <p:sldId id="1868" r:id="rId7"/>
  </p:sldIdLst>
  <p:sldSz cx="12192000" cy="6858000"/>
  <p:notesSz cx="6797675" cy="9928225"/>
  <p:embeddedFontLst>
    <p:embeddedFont>
      <p:font typeface="Arial Black" panose="020B0A04020102020204" pitchFamily="34" charset="0"/>
      <p:bold r:id="rId10"/>
    </p:embeddedFont>
    <p:embeddedFont>
      <p:font typeface="Tahoma" panose="020B0604030504040204" pitchFamily="34" charset="0"/>
      <p:regular r:id="rId11"/>
      <p:bold r:id="rId12"/>
    </p:embeddedFont>
    <p:embeddedFont>
      <p:font typeface="Open Sans Light" panose="020B0604020202020204" charset="0"/>
      <p:regular r:id="rId13"/>
      <p: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Arial Narrow" panose="020B0606020202030204" pitchFamily="34" charset="0"/>
      <p:regular r:id="rId19"/>
      <p:bold r:id="rId20"/>
      <p:italic r:id="rId21"/>
      <p:boldItalic r:id="rId22"/>
    </p:embeddedFont>
    <p:embeddedFont>
      <p:font typeface="Roboto Condensed" panose="020B060402020202020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 userDrawn="1">
          <p15:clr>
            <a:srgbClr val="A4A3A4"/>
          </p15:clr>
        </p15:guide>
        <p15:guide id="3" pos="2570" userDrawn="1">
          <p15:clr>
            <a:srgbClr val="A4A3A4"/>
          </p15:clr>
        </p15:guide>
        <p15:guide id="4" pos="2751" userDrawn="1">
          <p15:clr>
            <a:srgbClr val="A4A3A4"/>
          </p15:clr>
        </p15:guide>
        <p15:guide id="5" pos="4815" userDrawn="1">
          <p15:clr>
            <a:srgbClr val="A4A3A4"/>
          </p15:clr>
        </p15:guide>
        <p15:guide id="6" pos="5428" userDrawn="1">
          <p15:clr>
            <a:srgbClr val="A4A3A4"/>
          </p15:clr>
        </p15:guide>
        <p15:guide id="7" pos="5598" userDrawn="1">
          <p15:clr>
            <a:srgbClr val="A4A3A4"/>
          </p15:clr>
        </p15:guide>
        <p15:guide id="8" pos="4566" userDrawn="1">
          <p15:clr>
            <a:srgbClr val="A4A3A4"/>
          </p15:clr>
        </p15:guide>
        <p15:guide id="9" pos="7430" userDrawn="1">
          <p15:clr>
            <a:srgbClr val="A4A3A4"/>
          </p15:clr>
        </p15:guide>
        <p15:guide id="10" orient="horz" pos="4247" userDrawn="1">
          <p15:clr>
            <a:srgbClr val="A4A3A4"/>
          </p15:clr>
        </p15:guide>
        <p15:guide id="12" orient="horz" pos="1865" userDrawn="1">
          <p15:clr>
            <a:srgbClr val="A4A3A4"/>
          </p15:clr>
        </p15:guide>
        <p15:guide id="14" orient="horz" pos="2954" userDrawn="1">
          <p15:clr>
            <a:srgbClr val="A4A3A4"/>
          </p15:clr>
        </p15:guide>
        <p15:guide id="15" orient="horz" pos="3430" userDrawn="1">
          <p15:clr>
            <a:srgbClr val="A4A3A4"/>
          </p15:clr>
        </p15:guide>
        <p15:guide id="16" orient="horz" pos="4269" userDrawn="1">
          <p15:clr>
            <a:srgbClr val="A4A3A4"/>
          </p15:clr>
        </p15:guide>
        <p15:guide id="17" pos="1935" userDrawn="1">
          <p15:clr>
            <a:srgbClr val="A4A3A4"/>
          </p15:clr>
        </p15:guide>
        <p15:guide id="18" pos="159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E4F95"/>
    <a:srgbClr val="FFFFFF"/>
    <a:srgbClr val="E2EEF9"/>
    <a:srgbClr val="E4F1F8"/>
    <a:srgbClr val="E6F6FA"/>
    <a:srgbClr val="D9F1F7"/>
    <a:srgbClr val="F1450F"/>
    <a:srgbClr val="FE7B24"/>
    <a:srgbClr val="FEAE2F"/>
    <a:srgbClr val="FE8D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18" autoAdjust="0"/>
    <p:restoredTop sz="96433" autoAdjust="0"/>
  </p:normalViewPr>
  <p:slideViewPr>
    <p:cSldViewPr snapToObjects="1">
      <p:cViewPr varScale="1">
        <p:scale>
          <a:sx n="116" d="100"/>
          <a:sy n="116" d="100"/>
        </p:scale>
        <p:origin x="594" y="108"/>
      </p:cViewPr>
      <p:guideLst>
        <p:guide orient="horz" pos="890"/>
        <p:guide pos="2570"/>
        <p:guide pos="2751"/>
        <p:guide pos="4815"/>
        <p:guide pos="5428"/>
        <p:guide pos="5598"/>
        <p:guide pos="4566"/>
        <p:guide pos="7430"/>
        <p:guide orient="horz" pos="4247"/>
        <p:guide orient="horz" pos="1865"/>
        <p:guide orient="horz" pos="2954"/>
        <p:guide orient="horz" pos="3430"/>
        <p:guide orient="horz" pos="4269"/>
        <p:guide pos="1935"/>
        <p:guide pos="15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 snapToObjects="1">
      <p:cViewPr varScale="1">
        <p:scale>
          <a:sx n="87" d="100"/>
          <a:sy n="87" d="100"/>
        </p:scale>
        <p:origin x="3840" y="90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font" Target="fonts/font17.fntdata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viewProps" Target="view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8F493751-17AE-4B04-BEDA-33B10617D3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5659" cy="498134"/>
          </a:xfrm>
          <a:prstGeom prst="rect">
            <a:avLst/>
          </a:prstGeom>
        </p:spPr>
        <p:txBody>
          <a:bodyPr vert="horz" lIns="91488" tIns="45744" rIns="91488" bIns="4574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1CF625E-33B0-4757-9E05-4FB0954432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6" y="1"/>
            <a:ext cx="2945659" cy="498134"/>
          </a:xfrm>
          <a:prstGeom prst="rect">
            <a:avLst/>
          </a:prstGeom>
        </p:spPr>
        <p:txBody>
          <a:bodyPr vert="horz" lIns="91488" tIns="45744" rIns="91488" bIns="45744" rtlCol="0"/>
          <a:lstStyle>
            <a:lvl1pPr algn="r">
              <a:defRPr sz="1200"/>
            </a:lvl1pPr>
          </a:lstStyle>
          <a:p>
            <a:fld id="{38F8E485-5B6B-40C0-BA1C-CA1B118F9D6C}" type="datetimeFigureOut">
              <a:rPr lang="ru-RU" smtClean="0"/>
              <a:t>18.02.2025</a:t>
            </a:fld>
            <a:endParaRPr lang="ru-R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63880F9-BC18-410F-9596-FD72C9E18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3" y="9430092"/>
            <a:ext cx="2945659" cy="498133"/>
          </a:xfrm>
          <a:prstGeom prst="rect">
            <a:avLst/>
          </a:prstGeom>
        </p:spPr>
        <p:txBody>
          <a:bodyPr vert="horz" lIns="91488" tIns="45744" rIns="91488" bIns="4574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D0DCDF-A49E-4F94-9E19-5FC32221D5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6" y="9430092"/>
            <a:ext cx="2945659" cy="498133"/>
          </a:xfrm>
          <a:prstGeom prst="rect">
            <a:avLst/>
          </a:prstGeom>
        </p:spPr>
        <p:txBody>
          <a:bodyPr vert="horz" lIns="91488" tIns="45744" rIns="91488" bIns="45744" rtlCol="0" anchor="b"/>
          <a:lstStyle>
            <a:lvl1pPr algn="r">
              <a:defRPr sz="1200"/>
            </a:lvl1pPr>
          </a:lstStyle>
          <a:p>
            <a:fld id="{B9969B41-3572-4155-A736-03067409F9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27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411"/>
          </a:xfrm>
          <a:prstGeom prst="rect">
            <a:avLst/>
          </a:prstGeom>
        </p:spPr>
        <p:txBody>
          <a:bodyPr vert="horz" lIns="91488" tIns="45744" rIns="91488" bIns="4574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6" y="2"/>
            <a:ext cx="2945659" cy="496411"/>
          </a:xfrm>
          <a:prstGeom prst="rect">
            <a:avLst/>
          </a:prstGeom>
        </p:spPr>
        <p:txBody>
          <a:bodyPr vert="horz" lIns="91488" tIns="45744" rIns="91488" bIns="45744" rtlCol="0"/>
          <a:lstStyle>
            <a:lvl1pPr algn="r">
              <a:defRPr sz="1200"/>
            </a:lvl1pPr>
          </a:lstStyle>
          <a:p>
            <a:fld id="{03A1D146-B4E0-1741-B9EE-9789392EFCC4}" type="datetimeFigureOut">
              <a:rPr lang="en-US" smtClean="0"/>
              <a:t>2/18/2025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88" tIns="45744" rIns="91488" bIns="4574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1"/>
          </a:xfrm>
          <a:prstGeom prst="rect">
            <a:avLst/>
          </a:prstGeom>
        </p:spPr>
        <p:txBody>
          <a:bodyPr vert="horz" lIns="91488" tIns="45744" rIns="91488" bIns="4574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30091"/>
            <a:ext cx="2945659" cy="496411"/>
          </a:xfrm>
          <a:prstGeom prst="rect">
            <a:avLst/>
          </a:prstGeom>
        </p:spPr>
        <p:txBody>
          <a:bodyPr vert="horz" lIns="91488" tIns="45744" rIns="91488" bIns="4574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6" y="9430091"/>
            <a:ext cx="2945659" cy="496411"/>
          </a:xfrm>
          <a:prstGeom prst="rect">
            <a:avLst/>
          </a:prstGeom>
        </p:spPr>
        <p:txBody>
          <a:bodyPr vert="horz" lIns="91488" tIns="45744" rIns="91488" bIns="45744" rtlCol="0" anchor="b"/>
          <a:lstStyle>
            <a:lvl1pPr algn="r">
              <a:defRPr sz="1200"/>
            </a:lvl1pPr>
          </a:lstStyle>
          <a:p>
            <a:fld id="{97863621-2E60-B848-8968-B0341E26A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02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Utter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>
            <a:extLst>
              <a:ext uri="{FF2B5EF4-FFF2-40B4-BE49-F238E27FC236}">
                <a16:creationId xmlns:a16="http://schemas.microsoft.com/office/drawing/2014/main" xmlns="" id="{EC23726F-899C-4D2F-9B92-56857361E210}"/>
              </a:ext>
            </a:extLst>
          </p:cNvPr>
          <p:cNvSpPr/>
          <p:nvPr userDrawn="1"/>
        </p:nvSpPr>
        <p:spPr>
          <a:xfrm>
            <a:off x="0" y="4"/>
            <a:ext cx="12192000" cy="6857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977900" dist="698500" dir="13500000">
              <a:prstClr val="black">
                <a:alpha val="12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85181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Utter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>
            <a:extLst>
              <a:ext uri="{FF2B5EF4-FFF2-40B4-BE49-F238E27FC236}">
                <a16:creationId xmlns:a16="http://schemas.microsoft.com/office/drawing/2014/main" xmlns="" id="{EC23726F-899C-4D2F-9B92-56857361E210}"/>
              </a:ext>
            </a:extLst>
          </p:cNvPr>
          <p:cNvSpPr/>
          <p:nvPr userDrawn="1"/>
        </p:nvSpPr>
        <p:spPr>
          <a:xfrm>
            <a:off x="0" y="4"/>
            <a:ext cx="12192000" cy="6857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977900" dist="698500" dir="13500000">
              <a:prstClr val="black">
                <a:alpha val="12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49158BD-F08B-185A-56EF-77A4369A8FB0}"/>
              </a:ext>
            </a:extLst>
          </p:cNvPr>
          <p:cNvSpPr/>
          <p:nvPr userDrawn="1"/>
        </p:nvSpPr>
        <p:spPr>
          <a:xfrm>
            <a:off x="1" y="0"/>
            <a:ext cx="4331804" cy="1109934"/>
          </a:xfrm>
          <a:prstGeom prst="rect">
            <a:avLst/>
          </a:prstGeom>
          <a:solidFill>
            <a:srgbClr val="FCFCFC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485068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CA1548B-711E-C430-7E20-63CAED976A96}"/>
              </a:ext>
            </a:extLst>
          </p:cNvPr>
          <p:cNvSpPr/>
          <p:nvPr userDrawn="1"/>
        </p:nvSpPr>
        <p:spPr>
          <a:xfrm>
            <a:off x="4331805" y="0"/>
            <a:ext cx="7860195" cy="1109934"/>
          </a:xfrm>
          <a:prstGeom prst="rect">
            <a:avLst/>
          </a:prstGeom>
          <a:solidFill>
            <a:srgbClr val="FCFC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485068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pic>
        <p:nvPicPr>
          <p:cNvPr id="5" name="Graphic 9">
            <a:extLst>
              <a:ext uri="{FF2B5EF4-FFF2-40B4-BE49-F238E27FC236}">
                <a16:creationId xmlns:a16="http://schemas.microsoft.com/office/drawing/2014/main" xmlns="" id="{BF76A75B-04E4-7751-04C3-CEFE938663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36204" y="281382"/>
            <a:ext cx="1764196" cy="561982"/>
          </a:xfrm>
          <a:prstGeom prst="rect">
            <a:avLst/>
          </a:prstGeom>
        </p:spPr>
      </p:pic>
      <p:sp>
        <p:nvSpPr>
          <p:cNvPr id="6" name="Freeform: Shape 5">
            <a:hlinkClick r:id="rId4" action="ppaction://hlinksldjump"/>
            <a:extLst>
              <a:ext uri="{FF2B5EF4-FFF2-40B4-BE49-F238E27FC236}">
                <a16:creationId xmlns:a16="http://schemas.microsoft.com/office/drawing/2014/main" xmlns="" id="{2E5B2FCD-5F77-FD33-BA5C-8C18C3963324}"/>
              </a:ext>
            </a:extLst>
          </p:cNvPr>
          <p:cNvSpPr/>
          <p:nvPr userDrawn="1"/>
        </p:nvSpPr>
        <p:spPr>
          <a:xfrm>
            <a:off x="11352584" y="331660"/>
            <a:ext cx="442882" cy="442883"/>
          </a:xfrm>
          <a:custGeom>
            <a:avLst/>
            <a:gdLst>
              <a:gd name="connsiteX0" fmla="*/ 317997 w 442882"/>
              <a:gd name="connsiteY0" fmla="*/ 317998 h 442883"/>
              <a:gd name="connsiteX1" fmla="*/ 442882 w 442882"/>
              <a:gd name="connsiteY1" fmla="*/ 317998 h 442883"/>
              <a:gd name="connsiteX2" fmla="*/ 442882 w 442882"/>
              <a:gd name="connsiteY2" fmla="*/ 442883 h 442883"/>
              <a:gd name="connsiteX3" fmla="*/ 317997 w 442882"/>
              <a:gd name="connsiteY3" fmla="*/ 442883 h 442883"/>
              <a:gd name="connsiteX4" fmla="*/ 158999 w 442882"/>
              <a:gd name="connsiteY4" fmla="*/ 317998 h 442883"/>
              <a:gd name="connsiteX5" fmla="*/ 283884 w 442882"/>
              <a:gd name="connsiteY5" fmla="*/ 317998 h 442883"/>
              <a:gd name="connsiteX6" fmla="*/ 283884 w 442882"/>
              <a:gd name="connsiteY6" fmla="*/ 442883 h 442883"/>
              <a:gd name="connsiteX7" fmla="*/ 158999 w 442882"/>
              <a:gd name="connsiteY7" fmla="*/ 442883 h 442883"/>
              <a:gd name="connsiteX8" fmla="*/ 0 w 442882"/>
              <a:gd name="connsiteY8" fmla="*/ 317998 h 442883"/>
              <a:gd name="connsiteX9" fmla="*/ 124885 w 442882"/>
              <a:gd name="connsiteY9" fmla="*/ 317998 h 442883"/>
              <a:gd name="connsiteX10" fmla="*/ 124885 w 442882"/>
              <a:gd name="connsiteY10" fmla="*/ 442883 h 442883"/>
              <a:gd name="connsiteX11" fmla="*/ 0 w 442882"/>
              <a:gd name="connsiteY11" fmla="*/ 442883 h 442883"/>
              <a:gd name="connsiteX12" fmla="*/ 317997 w 442882"/>
              <a:gd name="connsiteY12" fmla="*/ 159000 h 442883"/>
              <a:gd name="connsiteX13" fmla="*/ 442882 w 442882"/>
              <a:gd name="connsiteY13" fmla="*/ 159000 h 442883"/>
              <a:gd name="connsiteX14" fmla="*/ 442882 w 442882"/>
              <a:gd name="connsiteY14" fmla="*/ 283885 h 442883"/>
              <a:gd name="connsiteX15" fmla="*/ 317997 w 442882"/>
              <a:gd name="connsiteY15" fmla="*/ 283885 h 442883"/>
              <a:gd name="connsiteX16" fmla="*/ 158999 w 442882"/>
              <a:gd name="connsiteY16" fmla="*/ 159000 h 442883"/>
              <a:gd name="connsiteX17" fmla="*/ 283884 w 442882"/>
              <a:gd name="connsiteY17" fmla="*/ 159000 h 442883"/>
              <a:gd name="connsiteX18" fmla="*/ 283884 w 442882"/>
              <a:gd name="connsiteY18" fmla="*/ 283885 h 442883"/>
              <a:gd name="connsiteX19" fmla="*/ 158999 w 442882"/>
              <a:gd name="connsiteY19" fmla="*/ 283885 h 442883"/>
              <a:gd name="connsiteX20" fmla="*/ 0 w 442882"/>
              <a:gd name="connsiteY20" fmla="*/ 159000 h 442883"/>
              <a:gd name="connsiteX21" fmla="*/ 124885 w 442882"/>
              <a:gd name="connsiteY21" fmla="*/ 159000 h 442883"/>
              <a:gd name="connsiteX22" fmla="*/ 124885 w 442882"/>
              <a:gd name="connsiteY22" fmla="*/ 283885 h 442883"/>
              <a:gd name="connsiteX23" fmla="*/ 0 w 442882"/>
              <a:gd name="connsiteY23" fmla="*/ 283885 h 442883"/>
              <a:gd name="connsiteX24" fmla="*/ 317997 w 442882"/>
              <a:gd name="connsiteY24" fmla="*/ 0 h 442883"/>
              <a:gd name="connsiteX25" fmla="*/ 442882 w 442882"/>
              <a:gd name="connsiteY25" fmla="*/ 0 h 442883"/>
              <a:gd name="connsiteX26" fmla="*/ 442882 w 442882"/>
              <a:gd name="connsiteY26" fmla="*/ 124885 h 442883"/>
              <a:gd name="connsiteX27" fmla="*/ 317997 w 442882"/>
              <a:gd name="connsiteY27" fmla="*/ 124885 h 442883"/>
              <a:gd name="connsiteX28" fmla="*/ 158999 w 442882"/>
              <a:gd name="connsiteY28" fmla="*/ 0 h 442883"/>
              <a:gd name="connsiteX29" fmla="*/ 283884 w 442882"/>
              <a:gd name="connsiteY29" fmla="*/ 0 h 442883"/>
              <a:gd name="connsiteX30" fmla="*/ 283884 w 442882"/>
              <a:gd name="connsiteY30" fmla="*/ 124885 h 442883"/>
              <a:gd name="connsiteX31" fmla="*/ 158999 w 442882"/>
              <a:gd name="connsiteY31" fmla="*/ 124885 h 442883"/>
              <a:gd name="connsiteX32" fmla="*/ 0 w 442882"/>
              <a:gd name="connsiteY32" fmla="*/ 0 h 442883"/>
              <a:gd name="connsiteX33" fmla="*/ 124885 w 442882"/>
              <a:gd name="connsiteY33" fmla="*/ 0 h 442883"/>
              <a:gd name="connsiteX34" fmla="*/ 124885 w 442882"/>
              <a:gd name="connsiteY34" fmla="*/ 124885 h 442883"/>
              <a:gd name="connsiteX35" fmla="*/ 0 w 442882"/>
              <a:gd name="connsiteY35" fmla="*/ 124885 h 442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42882" h="442883">
                <a:moveTo>
                  <a:pt x="317997" y="317998"/>
                </a:moveTo>
                <a:lnTo>
                  <a:pt x="442882" y="317998"/>
                </a:lnTo>
                <a:lnTo>
                  <a:pt x="442882" y="442883"/>
                </a:lnTo>
                <a:lnTo>
                  <a:pt x="317997" y="442883"/>
                </a:lnTo>
                <a:close/>
                <a:moveTo>
                  <a:pt x="158999" y="317998"/>
                </a:moveTo>
                <a:lnTo>
                  <a:pt x="283884" y="317998"/>
                </a:lnTo>
                <a:lnTo>
                  <a:pt x="283884" y="442883"/>
                </a:lnTo>
                <a:lnTo>
                  <a:pt x="158999" y="442883"/>
                </a:lnTo>
                <a:close/>
                <a:moveTo>
                  <a:pt x="0" y="317998"/>
                </a:moveTo>
                <a:lnTo>
                  <a:pt x="124885" y="317998"/>
                </a:lnTo>
                <a:lnTo>
                  <a:pt x="124885" y="442883"/>
                </a:lnTo>
                <a:lnTo>
                  <a:pt x="0" y="442883"/>
                </a:lnTo>
                <a:close/>
                <a:moveTo>
                  <a:pt x="317997" y="159000"/>
                </a:moveTo>
                <a:lnTo>
                  <a:pt x="442882" y="159000"/>
                </a:lnTo>
                <a:lnTo>
                  <a:pt x="442882" y="283885"/>
                </a:lnTo>
                <a:lnTo>
                  <a:pt x="317997" y="283885"/>
                </a:lnTo>
                <a:close/>
                <a:moveTo>
                  <a:pt x="158999" y="159000"/>
                </a:moveTo>
                <a:lnTo>
                  <a:pt x="283884" y="159000"/>
                </a:lnTo>
                <a:lnTo>
                  <a:pt x="283884" y="283885"/>
                </a:lnTo>
                <a:lnTo>
                  <a:pt x="158999" y="283885"/>
                </a:lnTo>
                <a:close/>
                <a:moveTo>
                  <a:pt x="0" y="159000"/>
                </a:moveTo>
                <a:lnTo>
                  <a:pt x="124885" y="159000"/>
                </a:lnTo>
                <a:lnTo>
                  <a:pt x="124885" y="283885"/>
                </a:lnTo>
                <a:lnTo>
                  <a:pt x="0" y="283885"/>
                </a:lnTo>
                <a:close/>
                <a:moveTo>
                  <a:pt x="317997" y="0"/>
                </a:moveTo>
                <a:lnTo>
                  <a:pt x="442882" y="0"/>
                </a:lnTo>
                <a:lnTo>
                  <a:pt x="442882" y="124885"/>
                </a:lnTo>
                <a:lnTo>
                  <a:pt x="317997" y="124885"/>
                </a:lnTo>
                <a:close/>
                <a:moveTo>
                  <a:pt x="158999" y="0"/>
                </a:moveTo>
                <a:lnTo>
                  <a:pt x="283884" y="0"/>
                </a:lnTo>
                <a:lnTo>
                  <a:pt x="283884" y="124885"/>
                </a:lnTo>
                <a:lnTo>
                  <a:pt x="158999" y="124885"/>
                </a:lnTo>
                <a:close/>
                <a:moveTo>
                  <a:pt x="0" y="0"/>
                </a:moveTo>
                <a:lnTo>
                  <a:pt x="124885" y="0"/>
                </a:lnTo>
                <a:lnTo>
                  <a:pt x="124885" y="124885"/>
                </a:lnTo>
                <a:lnTo>
                  <a:pt x="0" y="12488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0F93186-45BE-0F63-EF34-BD29C056046C}"/>
              </a:ext>
            </a:extLst>
          </p:cNvPr>
          <p:cNvSpPr txBox="1"/>
          <p:nvPr userDrawn="1"/>
        </p:nvSpPr>
        <p:spPr>
          <a:xfrm>
            <a:off x="2510199" y="316151"/>
            <a:ext cx="1672009" cy="4924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defTabSz="121917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>
                <a:solidFill>
                  <a:schemeClr val="tx1">
                    <a:lumMod val="50000"/>
                  </a:schemeClr>
                </a:solidFill>
                <a:latin typeface="Roboto Condensed" panose="02000000000000000000" pitchFamily="2" charset="0"/>
              </a:rPr>
              <a:t>ОПЕРАТИВНОЕ СОВЕЩАНИЕ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C73DB6F0-719E-182B-473C-E8100F4104C6}"/>
              </a:ext>
            </a:extLst>
          </p:cNvPr>
          <p:cNvCxnSpPr/>
          <p:nvPr userDrawn="1"/>
        </p:nvCxnSpPr>
        <p:spPr>
          <a:xfrm>
            <a:off x="2255300" y="281382"/>
            <a:ext cx="0" cy="56198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880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Utter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>
            <a:extLst>
              <a:ext uri="{FF2B5EF4-FFF2-40B4-BE49-F238E27FC236}">
                <a16:creationId xmlns:a16="http://schemas.microsoft.com/office/drawing/2014/main" xmlns="" id="{EC23726F-899C-4D2F-9B92-56857361E210}"/>
              </a:ext>
            </a:extLst>
          </p:cNvPr>
          <p:cNvSpPr/>
          <p:nvPr userDrawn="1"/>
        </p:nvSpPr>
        <p:spPr>
          <a:xfrm>
            <a:off x="0" y="4"/>
            <a:ext cx="12192000" cy="6857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977900" dist="698500" dir="13500000">
              <a:prstClr val="black">
                <a:alpha val="12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49158BD-F08B-185A-56EF-77A4369A8FB0}"/>
              </a:ext>
            </a:extLst>
          </p:cNvPr>
          <p:cNvSpPr/>
          <p:nvPr userDrawn="1"/>
        </p:nvSpPr>
        <p:spPr>
          <a:xfrm>
            <a:off x="1" y="0"/>
            <a:ext cx="4331804" cy="1109934"/>
          </a:xfrm>
          <a:prstGeom prst="rect">
            <a:avLst/>
          </a:prstGeom>
          <a:solidFill>
            <a:srgbClr val="FCFCFC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485068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CA1548B-711E-C430-7E20-63CAED976A96}"/>
              </a:ext>
            </a:extLst>
          </p:cNvPr>
          <p:cNvSpPr/>
          <p:nvPr userDrawn="1"/>
        </p:nvSpPr>
        <p:spPr>
          <a:xfrm>
            <a:off x="4331805" y="0"/>
            <a:ext cx="7860195" cy="1109934"/>
          </a:xfrm>
          <a:prstGeom prst="rect">
            <a:avLst/>
          </a:prstGeom>
          <a:solidFill>
            <a:srgbClr val="FCFC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485068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pic>
        <p:nvPicPr>
          <p:cNvPr id="5" name="Graphic 9">
            <a:extLst>
              <a:ext uri="{FF2B5EF4-FFF2-40B4-BE49-F238E27FC236}">
                <a16:creationId xmlns:a16="http://schemas.microsoft.com/office/drawing/2014/main" xmlns="" id="{BF76A75B-04E4-7751-04C3-CEFE938663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36204" y="281382"/>
            <a:ext cx="1764196" cy="5619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0F93186-45BE-0F63-EF34-BD29C056046C}"/>
              </a:ext>
            </a:extLst>
          </p:cNvPr>
          <p:cNvSpPr txBox="1"/>
          <p:nvPr userDrawn="1"/>
        </p:nvSpPr>
        <p:spPr>
          <a:xfrm>
            <a:off x="2510199" y="316151"/>
            <a:ext cx="1672009" cy="4924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defTabSz="121917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>
                <a:solidFill>
                  <a:schemeClr val="tx1">
                    <a:lumMod val="50000"/>
                  </a:schemeClr>
                </a:solidFill>
                <a:latin typeface="Roboto Condensed" panose="02000000000000000000" pitchFamily="2" charset="0"/>
              </a:rPr>
              <a:t>ОПЕРАТИВНОЕ СОВЕЩАНИЕ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C73DB6F0-719E-182B-473C-E8100F4104C6}"/>
              </a:ext>
            </a:extLst>
          </p:cNvPr>
          <p:cNvCxnSpPr/>
          <p:nvPr userDrawn="1"/>
        </p:nvCxnSpPr>
        <p:spPr>
          <a:xfrm>
            <a:off x="2255300" y="281382"/>
            <a:ext cx="0" cy="56198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0F6C784C-85FE-50B9-64EA-125CC4976466}"/>
              </a:ext>
            </a:extLst>
          </p:cNvPr>
          <p:cNvGrpSpPr/>
          <p:nvPr userDrawn="1"/>
        </p:nvGrpSpPr>
        <p:grpSpPr>
          <a:xfrm>
            <a:off x="11352584" y="331660"/>
            <a:ext cx="442882" cy="442883"/>
            <a:chOff x="7176120" y="224644"/>
            <a:chExt cx="510728" cy="510729"/>
          </a:xfrm>
          <a:solidFill>
            <a:schemeClr val="bg1">
              <a:lumMod val="95000"/>
            </a:schemeClr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6AD865D3-7507-A545-43A6-1B2412235C72}"/>
                </a:ext>
              </a:extLst>
            </p:cNvPr>
            <p:cNvSpPr/>
            <p:nvPr/>
          </p:nvSpPr>
          <p:spPr>
            <a:xfrm>
              <a:off x="7176120" y="224644"/>
              <a:ext cx="144016" cy="144016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5E0499F8-FC48-366C-5F89-D8DD027E892D}"/>
                </a:ext>
              </a:extLst>
            </p:cNvPr>
            <p:cNvSpPr/>
            <p:nvPr/>
          </p:nvSpPr>
          <p:spPr>
            <a:xfrm>
              <a:off x="7359476" y="224644"/>
              <a:ext cx="144016" cy="144016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C359DD5B-20B9-0E03-DECD-A6B976147145}"/>
                </a:ext>
              </a:extLst>
            </p:cNvPr>
            <p:cNvSpPr/>
            <p:nvPr/>
          </p:nvSpPr>
          <p:spPr>
            <a:xfrm>
              <a:off x="7542832" y="224644"/>
              <a:ext cx="144016" cy="144016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C0ADA740-FA63-4AE4-7BD7-B10CF0C9B77A}"/>
                </a:ext>
              </a:extLst>
            </p:cNvPr>
            <p:cNvSpPr/>
            <p:nvPr/>
          </p:nvSpPr>
          <p:spPr>
            <a:xfrm>
              <a:off x="7176120" y="408001"/>
              <a:ext cx="144016" cy="144016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2E5404AF-5475-0DDB-7B1A-4DBAD13D7427}"/>
                </a:ext>
              </a:extLst>
            </p:cNvPr>
            <p:cNvSpPr/>
            <p:nvPr/>
          </p:nvSpPr>
          <p:spPr>
            <a:xfrm>
              <a:off x="7359476" y="408001"/>
              <a:ext cx="144016" cy="144016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60BEA740-F516-A061-2F75-26205BEA80DB}"/>
                </a:ext>
              </a:extLst>
            </p:cNvPr>
            <p:cNvSpPr/>
            <p:nvPr/>
          </p:nvSpPr>
          <p:spPr>
            <a:xfrm>
              <a:off x="7542832" y="408001"/>
              <a:ext cx="144016" cy="144016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C6E0EC22-756D-8C12-F87B-01B1D81BB769}"/>
                </a:ext>
              </a:extLst>
            </p:cNvPr>
            <p:cNvSpPr/>
            <p:nvPr/>
          </p:nvSpPr>
          <p:spPr>
            <a:xfrm>
              <a:off x="7176120" y="591357"/>
              <a:ext cx="144016" cy="144016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C975417E-73BA-EEAD-3D90-156F07B29EB5}"/>
                </a:ext>
              </a:extLst>
            </p:cNvPr>
            <p:cNvSpPr/>
            <p:nvPr/>
          </p:nvSpPr>
          <p:spPr>
            <a:xfrm>
              <a:off x="7359476" y="591357"/>
              <a:ext cx="144016" cy="144016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E0556654-210F-5D04-7B52-73B8C6CC985D}"/>
                </a:ext>
              </a:extLst>
            </p:cNvPr>
            <p:cNvSpPr/>
            <p:nvPr/>
          </p:nvSpPr>
          <p:spPr>
            <a:xfrm>
              <a:off x="7542832" y="591357"/>
              <a:ext cx="144016" cy="144016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026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28849C-4BEC-480B-A343-54823C636503}" type="datetime1">
              <a:rPr lang="ru-RU" smtClean="0"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cxnSp>
        <p:nvCxnSpPr>
          <p:cNvPr id="7" name="Прямая соединительная линия 6"/>
          <p:cNvCxnSpPr/>
          <p:nvPr userDrawn="1"/>
        </p:nvCxnSpPr>
        <p:spPr>
          <a:xfrm>
            <a:off x="-25441" y="1220078"/>
            <a:ext cx="4660900" cy="0"/>
          </a:xfrm>
          <a:prstGeom prst="line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 userDrawn="1"/>
        </p:nvSpPr>
        <p:spPr>
          <a:xfrm>
            <a:off x="0" y="0"/>
            <a:ext cx="12192000" cy="375354"/>
          </a:xfrm>
          <a:prstGeom prst="rect">
            <a:avLst/>
          </a:prstGeom>
          <a:solidFill>
            <a:srgbClr val="0E4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1193463" y="556416"/>
            <a:ext cx="482600" cy="4826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bg2">
                  <a:lumMod val="2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193463" y="629970"/>
            <a:ext cx="4826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D76C46B3-AA28-4186-86B8-B0244424D1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241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91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2" r:id="rId2"/>
    <p:sldLayoutId id="2147483693" r:id="rId3"/>
    <p:sldLayoutId id="2147483695" r:id="rId4"/>
  </p:sldLayoutIdLst>
  <p:txStyles>
    <p:titleStyle>
      <a:lvl1pPr algn="ctr" defTabSz="1219170" rtl="0" eaLnBrk="1" latinLnBrk="0" hangingPunct="1">
        <a:lnSpc>
          <a:spcPct val="86000"/>
        </a:lnSpc>
        <a:spcBef>
          <a:spcPct val="0"/>
        </a:spcBef>
        <a:buNone/>
        <a:defRPr sz="2800" kern="800" spc="-53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000" kern="800" spc="-13">
          <a:solidFill>
            <a:schemeClr val="tx1"/>
          </a:solidFill>
          <a:latin typeface="+mn-lt"/>
          <a:ea typeface="+mn-ea"/>
          <a:cs typeface="+mn-cs"/>
        </a:defRPr>
      </a:lvl1pPr>
      <a:lvl2pPr marL="459306" indent="-230712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600" kern="800">
          <a:solidFill>
            <a:schemeClr val="tx1"/>
          </a:solidFill>
          <a:latin typeface="+mn-lt"/>
          <a:ea typeface="+mn-ea"/>
          <a:cs typeface="+mn-cs"/>
        </a:defRPr>
      </a:lvl2pPr>
      <a:lvl3pPr marL="687900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800">
          <a:solidFill>
            <a:schemeClr val="tx1"/>
          </a:solidFill>
          <a:latin typeface="+mn-lt"/>
          <a:ea typeface="+mn-ea"/>
          <a:cs typeface="+mn-cs"/>
        </a:defRPr>
      </a:lvl3pPr>
      <a:lvl4pPr marL="916494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600" kern="800">
          <a:solidFill>
            <a:schemeClr val="tx1"/>
          </a:solidFill>
          <a:latin typeface="+mn-lt"/>
          <a:ea typeface="+mn-ea"/>
          <a:cs typeface="+mn-cs"/>
        </a:defRPr>
      </a:lvl4pPr>
      <a:lvl5pPr marL="1145089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1600" kern="8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Relationship Id="rId9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phic 9">
            <a:extLst>
              <a:ext uri="{FF2B5EF4-FFF2-40B4-BE49-F238E27FC236}">
                <a16:creationId xmlns:a16="http://schemas.microsoft.com/office/drawing/2014/main" xmlns="" id="{4A9F841D-90B6-4CB7-A4CB-1E8BE22DF4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81572" y="634205"/>
            <a:ext cx="3181567" cy="101348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3772BB9-4AC2-4616-9727-611150FDC0D1}"/>
              </a:ext>
            </a:extLst>
          </p:cNvPr>
          <p:cNvSpPr/>
          <p:nvPr/>
        </p:nvSpPr>
        <p:spPr>
          <a:xfrm>
            <a:off x="6807" y="6273316"/>
            <a:ext cx="12192000" cy="56866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2000" dirty="0" smtClean="0">
                <a:latin typeface="Roboto Condensed" panose="020B0604020202020204" charset="0"/>
                <a:ea typeface="Roboto Condensed" panose="020B0604020202020204" charset="0"/>
              </a:rPr>
              <a:t>2025</a:t>
            </a:r>
            <a:endParaRPr lang="ru-RU" sz="2000" dirty="0">
              <a:latin typeface="Roboto Condensed" panose="020B0604020202020204" charset="0"/>
              <a:ea typeface="Roboto Condensed" panose="020B060402020202020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CFEE6740-9B35-4802-970C-EE5893354E38}"/>
              </a:ext>
            </a:extLst>
          </p:cNvPr>
          <p:cNvSpPr txBox="1"/>
          <p:nvPr/>
        </p:nvSpPr>
        <p:spPr>
          <a:xfrm>
            <a:off x="756213" y="3469345"/>
            <a:ext cx="10693188" cy="225702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5400" b="1" dirty="0" smtClean="0">
              <a:solidFill>
                <a:schemeClr val="tx1">
                  <a:lumMod val="50000"/>
                </a:schemeClr>
              </a:solidFill>
              <a:latin typeface="Roboto Condensed" panose="02000000000000000000" pitchFamily="2" charset="0"/>
            </a:endParaRPr>
          </a:p>
          <a:p>
            <a:pPr marL="0" marR="0" lvl="0" indent="0" algn="ctr" defTabSz="121917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schemeClr val="tx1">
                    <a:lumMod val="50000"/>
                  </a:schemeClr>
                </a:solidFill>
                <a:latin typeface="Roboto Condensed" panose="02000000000000000000" pitchFamily="2" charset="0"/>
              </a:rPr>
              <a:t>Налоговая реформа - 2025 </a:t>
            </a:r>
          </a:p>
          <a:p>
            <a:pPr marL="0" marR="0" lvl="0" indent="0" algn="ctr" defTabSz="121917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 smtClean="0">
              <a:solidFill>
                <a:schemeClr val="tx1">
                  <a:lumMod val="50000"/>
                </a:schemeClr>
              </a:solidFill>
              <a:latin typeface="Roboto Condensed" panose="02000000000000000000" pitchFamily="2" charset="0"/>
            </a:endParaRPr>
          </a:p>
          <a:p>
            <a:pPr marL="0" marR="0" lvl="0" indent="0" algn="ctr" defTabSz="121917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>
              <a:solidFill>
                <a:schemeClr val="tx1">
                  <a:lumMod val="50000"/>
                </a:schemeClr>
              </a:solidFill>
              <a:latin typeface="Roboto Condensed" panose="02000000000000000000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1404" y="2096852"/>
            <a:ext cx="55547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 smtClean="0">
                <a:latin typeface="Roboto Condensed" panose="020B0604020202020204" charset="0"/>
                <a:ea typeface="Roboto Condensed" panose="020B0604020202020204" charset="0"/>
                <a:cs typeface="Times New Roman" panose="02020603050405020304" pitchFamily="18" charset="0"/>
              </a:rPr>
              <a:t>Начальник отдела оказания государственных услуг №1</a:t>
            </a:r>
          </a:p>
          <a:p>
            <a:r>
              <a:rPr lang="ru-RU" sz="1800" dirty="0" smtClean="0">
                <a:latin typeface="Roboto Condensed" panose="020B0604020202020204" charset="0"/>
                <a:ea typeface="Roboto Condensed" panose="020B0604020202020204" charset="0"/>
                <a:cs typeface="Times New Roman" panose="02020603050405020304" pitchFamily="18" charset="0"/>
              </a:rPr>
              <a:t>УФНС России по Тверской области</a:t>
            </a:r>
          </a:p>
          <a:p>
            <a:r>
              <a:rPr lang="ru-RU" sz="1800" b="1" dirty="0" smtClean="0">
                <a:latin typeface="Roboto Condensed" panose="020B0604020202020204" charset="0"/>
                <a:ea typeface="Roboto Condensed" panose="020B0604020202020204" charset="0"/>
                <a:cs typeface="Times New Roman" panose="02020603050405020304" pitchFamily="18" charset="0"/>
              </a:rPr>
              <a:t>Ирина Валерьевна </a:t>
            </a:r>
            <a:r>
              <a:rPr lang="ru-RU" sz="1800" b="1" dirty="0" err="1" smtClean="0">
                <a:latin typeface="Roboto Condensed" panose="020B0604020202020204" charset="0"/>
                <a:ea typeface="Roboto Condensed" panose="020B0604020202020204" charset="0"/>
                <a:cs typeface="Times New Roman" panose="02020603050405020304" pitchFamily="18" charset="0"/>
              </a:rPr>
              <a:t>Шемшура</a:t>
            </a:r>
            <a:endParaRPr lang="ru-RU" sz="1800" b="1" dirty="0">
              <a:latin typeface="Roboto Condensed" panose="020B0604020202020204" charset="0"/>
              <a:ea typeface="Roboto Condensed" panose="020B0604020202020204" charset="0"/>
              <a:cs typeface="Times New Roman" panose="02020603050405020304" pitchFamily="18" charset="0"/>
            </a:endParaRPr>
          </a:p>
        </p:txBody>
      </p:sp>
      <p:pic>
        <p:nvPicPr>
          <p:cNvPr id="6" name="Graphic 8">
            <a:extLst>
              <a:ext uri="{FF2B5EF4-FFF2-40B4-BE49-F238E27FC236}">
                <a16:creationId xmlns:lc="http://schemas.openxmlformats.org/drawingml/2006/lockedCanvas" xmlns:a16="http://schemas.microsoft.com/office/drawing/2014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id="{C9545F2A-6B36-48F4-9F15-94670C72777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r:embed="rId9"/>
              </a:ext>
            </a:extLst>
          </a:blip>
          <a:stretch>
            <a:fillRect/>
          </a:stretch>
        </p:blipFill>
        <p:spPr>
          <a:xfrm>
            <a:off x="7536160" y="0"/>
            <a:ext cx="4752887" cy="4500500"/>
          </a:xfrm>
          <a:prstGeom prst="rect">
            <a:avLst/>
          </a:prstGeom>
          <a:effectLst>
            <a:outerShdw blurRad="50800" dist="50800" dir="5400000" sx="86000" sy="86000" algn="ctr" rotWithShape="0">
              <a:srgbClr val="000000">
                <a:alpha val="26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385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C46B3-AA28-4186-86B8-B0244424D187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5340" y="461049"/>
            <a:ext cx="8462573" cy="8061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ru-RU" sz="2800" b="1" dirty="0" smtClean="0">
                <a:latin typeface="Arial Black" panose="020B0A04020102020204" pitchFamily="34" charset="0"/>
              </a:rPr>
              <a:t>Налог на прибыль организаций, акцизы</a:t>
            </a:r>
          </a:p>
          <a:p>
            <a:pPr>
              <a:lnSpc>
                <a:spcPts val="3000"/>
              </a:lnSpc>
            </a:pPr>
            <a:r>
              <a:rPr lang="ru-RU" sz="1200" dirty="0" smtClean="0">
                <a:latin typeface="Arial Black" panose="020B0A04020102020204" pitchFamily="34" charset="0"/>
              </a:rPr>
              <a:t>Федеральный Закон от 12.07.2024 № 176-ФЗ</a:t>
            </a:r>
            <a:endParaRPr lang="ru-RU" sz="12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9356" y="2240868"/>
            <a:ext cx="5305599" cy="914400"/>
          </a:xfrm>
          <a:prstGeom prst="rect">
            <a:avLst/>
          </a:prstGeom>
          <a:solidFill>
            <a:srgbClr val="E2EEF9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года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повысится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ставка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 налогу на прибыль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организаций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20%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25%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0379" y="1592796"/>
            <a:ext cx="55675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НАЛОГ НА ПРИБЫЛЬ ОРГАНИЗАЦИЙ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9356" y="3681028"/>
            <a:ext cx="5305599" cy="914400"/>
          </a:xfrm>
          <a:prstGeom prst="rect">
            <a:avLst/>
          </a:prstGeom>
          <a:solidFill>
            <a:srgbClr val="E2EEF9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года вводится федеральный </a:t>
            </a: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инвестиционный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налоговый вычет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636060" y="1562018"/>
            <a:ext cx="51125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Arial Black" panose="020B0A04020102020204" pitchFamily="34" charset="0"/>
              </a:rPr>
              <a:t>АКЦИЗЫ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636060" y="2240868"/>
            <a:ext cx="5040003" cy="2931793"/>
          </a:xfrm>
          <a:prstGeom prst="rect">
            <a:avLst/>
          </a:prstGeom>
          <a:solidFill>
            <a:srgbClr val="E2EEF9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года вводятся акцизы</a:t>
            </a: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t"/>
            <a:endPara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t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фармацевтическую субстанцию спирта этилового</a:t>
            </a:r>
          </a:p>
          <a:p>
            <a:pPr fontAlgn="t"/>
            <a:endPara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t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никотиновое сырье и бестабачные никотинсодержащие смеси для нагревания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1354" y="5102670"/>
            <a:ext cx="5305599" cy="1422673"/>
          </a:xfrm>
          <a:prstGeom prst="rect">
            <a:avLst/>
          </a:prstGeom>
          <a:solidFill>
            <a:srgbClr val="E2EEF9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2030 года </a:t>
            </a: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включительно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продлен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 действия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пониженной </a:t>
            </a: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ставки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налогу на прибыль в размере 5% для ИТ-компаний </a:t>
            </a:r>
          </a:p>
        </p:txBody>
      </p:sp>
      <p:pic>
        <p:nvPicPr>
          <p:cNvPr id="11" name="Graphic 8">
            <a:extLst>
              <a:ext uri="{FF2B5EF4-FFF2-40B4-BE49-F238E27FC236}">
                <a16:creationId xmlns:lc="http://schemas.openxmlformats.org/drawingml/2006/lockedCanvas" xmlns:a16="http://schemas.microsoft.com/office/drawing/2014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id="{C9545F2A-6B36-48F4-9F15-94670C72777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r:embed="rId9"/>
              </a:ext>
            </a:extLst>
          </a:blip>
          <a:stretch>
            <a:fillRect/>
          </a:stretch>
        </p:blipFill>
        <p:spPr>
          <a:xfrm>
            <a:off x="9480376" y="3933056"/>
            <a:ext cx="2913380" cy="3185795"/>
          </a:xfrm>
          <a:prstGeom prst="rect">
            <a:avLst/>
          </a:prstGeom>
          <a:effectLst>
            <a:outerShdw blurRad="50800" dist="50800" dir="5400000" sx="86000" sy="86000" algn="ctr" rotWithShape="0">
              <a:srgbClr val="000000">
                <a:alpha val="26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589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C46B3-AA28-4186-86B8-B0244424D187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1051" y="386877"/>
            <a:ext cx="1066348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ru-RU" sz="2800" b="1" dirty="0" smtClean="0">
                <a:latin typeface="Arial Black" panose="020B0A04020102020204" pitchFamily="34" charset="0"/>
              </a:rPr>
              <a:t>Упрощенная система налогообложения, АВТОУСН</a:t>
            </a:r>
          </a:p>
          <a:p>
            <a:pPr>
              <a:lnSpc>
                <a:spcPts val="3000"/>
              </a:lnSpc>
            </a:pPr>
            <a:r>
              <a:rPr lang="ru-RU" sz="1200" dirty="0" smtClean="0">
                <a:latin typeface="Arial Black" panose="020B0A04020102020204" pitchFamily="34" charset="0"/>
              </a:rPr>
              <a:t>Федеральный </a:t>
            </a:r>
            <a:r>
              <a:rPr lang="ru-RU" sz="1200" dirty="0">
                <a:latin typeface="Arial Black" panose="020B0A04020102020204" pitchFamily="34" charset="0"/>
              </a:rPr>
              <a:t>Закон от 12.07.2024 № </a:t>
            </a:r>
            <a:r>
              <a:rPr lang="ru-RU" sz="1200" dirty="0" smtClean="0">
                <a:latin typeface="Arial Black" panose="020B0A04020102020204" pitchFamily="34" charset="0"/>
              </a:rPr>
              <a:t>176-ФЗ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object 13"/>
          <p:cNvSpPr/>
          <p:nvPr/>
        </p:nvSpPr>
        <p:spPr>
          <a:xfrm>
            <a:off x="8230675" y="1426994"/>
            <a:ext cx="3459479" cy="5170358"/>
          </a:xfrm>
          <a:custGeom>
            <a:avLst/>
            <a:gdLst/>
            <a:ahLst/>
            <a:cxnLst/>
            <a:rect l="l" t="t" r="r" b="b"/>
            <a:pathLst>
              <a:path w="3459479" h="5074920">
                <a:moveTo>
                  <a:pt x="3459479" y="0"/>
                </a:moveTo>
                <a:lnTo>
                  <a:pt x="0" y="0"/>
                </a:lnTo>
                <a:lnTo>
                  <a:pt x="0" y="5074920"/>
                </a:lnTo>
                <a:lnTo>
                  <a:pt x="3002915" y="5074920"/>
                </a:lnTo>
                <a:lnTo>
                  <a:pt x="3459479" y="4618367"/>
                </a:lnTo>
                <a:lnTo>
                  <a:pt x="3459479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  <a:alpha val="50195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lIns="0" tIns="0" rIns="0" bIns="0" rtlCol="0"/>
          <a:lstStyle/>
          <a:p>
            <a:pPr algn="just"/>
            <a:r>
              <a:rPr lang="ru-RU" sz="1200" b="1" dirty="0">
                <a:solidFill>
                  <a:srgbClr val="0E4F95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 01.01.2025 эксперимент по введению специального налогового режима АвтоУСН </a:t>
            </a:r>
            <a:r>
              <a:rPr lang="ru-RU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распространяется на все субъекты Российской Федерации и вводится в действие законами субъектов Российской </a:t>
            </a:r>
            <a:r>
              <a:rPr lang="ru-RU" sz="12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Федерации</a:t>
            </a:r>
            <a:endParaRPr lang="ru-RU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endParaRPr lang="ru-RU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Снимается ряд ограничений по применению налогового режима АвтоУСН:</a:t>
            </a:r>
          </a:p>
          <a:p>
            <a:endParaRPr lang="ru-RU" sz="1200" b="1" dirty="0"/>
          </a:p>
        </p:txBody>
      </p:sp>
      <p:sp>
        <p:nvSpPr>
          <p:cNvPr id="10" name="object 13"/>
          <p:cNvSpPr/>
          <p:nvPr/>
        </p:nvSpPr>
        <p:spPr>
          <a:xfrm>
            <a:off x="4365793" y="1374230"/>
            <a:ext cx="3459479" cy="5223121"/>
          </a:xfrm>
          <a:custGeom>
            <a:avLst/>
            <a:gdLst/>
            <a:ahLst/>
            <a:cxnLst/>
            <a:rect l="l" t="t" r="r" b="b"/>
            <a:pathLst>
              <a:path w="3459479" h="5074920">
                <a:moveTo>
                  <a:pt x="3459479" y="0"/>
                </a:moveTo>
                <a:lnTo>
                  <a:pt x="0" y="0"/>
                </a:lnTo>
                <a:lnTo>
                  <a:pt x="0" y="5074920"/>
                </a:lnTo>
                <a:lnTo>
                  <a:pt x="3002915" y="5074920"/>
                </a:lnTo>
                <a:lnTo>
                  <a:pt x="3459479" y="4618367"/>
                </a:lnTo>
                <a:lnTo>
                  <a:pt x="3459479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  <a:alpha val="50195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lIns="0" tIns="0" rIns="0" bIns="0" rtlCol="0"/>
          <a:lstStyle/>
          <a:p>
            <a:r>
              <a:rPr lang="ru-RU" sz="1200" b="1" dirty="0">
                <a:solidFill>
                  <a:srgbClr val="0E4F95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 2025 плательщики УСН становятся налогоплательщиками </a:t>
            </a:r>
            <a:r>
              <a:rPr lang="ru-RU" sz="1200" b="1" dirty="0" smtClean="0">
                <a:solidFill>
                  <a:srgbClr val="0E4F95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НДС</a:t>
            </a:r>
          </a:p>
          <a:p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Вводится обязанность по уплате НДС для налогоплательщиков на УСН </a:t>
            </a:r>
            <a:r>
              <a:rPr lang="ru-RU" sz="1200" dirty="0">
                <a:latin typeface="Arial Black" panose="020B0A04020102020204" pitchFamily="34" charset="0"/>
                <a:cs typeface="Arial" panose="020B0604020202020204" pitchFamily="34" charset="0"/>
              </a:rPr>
              <a:t>с доходами более 60 </a:t>
            </a:r>
            <a:r>
              <a:rPr lang="ru-RU" sz="1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млн. рублей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по их выбору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ru-RU" sz="12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20%, 10%, 0% 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стандартная ставка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с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правом на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вычеты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ru-RU" sz="12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5%</a:t>
            </a:r>
            <a:r>
              <a:rPr lang="ru-RU" sz="1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— при доходе от 60 до 250 млн. рублей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ru-RU" sz="12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7%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— при доходе от 250 до 450 млн. рублей</a:t>
            </a:r>
          </a:p>
          <a:p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без права на вычеты</a:t>
            </a:r>
          </a:p>
          <a:p>
            <a:endParaRPr lang="ru-RU" sz="12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Уведомлять налоговый орган о выбранной налоговой ставке не требуется </a:t>
            </a:r>
          </a:p>
          <a:p>
            <a:endParaRPr lang="ru-RU" sz="12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сумма дохода за 2024 год не превысила 60 млн. рублей, то организации и индивидуальные предприниматели применяют освобождение от НДС по статье 145 НК РФ</a:t>
            </a:r>
          </a:p>
          <a:p>
            <a:endParaRPr lang="ru-RU" sz="12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Справочно: Методические рекомендации  по НДС для УСН (письмо ФНС России от 17.10.2024 № СД-4-3/11815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@)</a:t>
            </a:r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3"/>
          <p:cNvSpPr/>
          <p:nvPr/>
        </p:nvSpPr>
        <p:spPr>
          <a:xfrm>
            <a:off x="469675" y="1339430"/>
            <a:ext cx="3595309" cy="5257922"/>
          </a:xfrm>
          <a:custGeom>
            <a:avLst/>
            <a:gdLst/>
            <a:ahLst/>
            <a:cxnLst/>
            <a:rect l="l" t="t" r="r" b="b"/>
            <a:pathLst>
              <a:path w="3459479" h="5074920">
                <a:moveTo>
                  <a:pt x="3459479" y="0"/>
                </a:moveTo>
                <a:lnTo>
                  <a:pt x="0" y="0"/>
                </a:lnTo>
                <a:lnTo>
                  <a:pt x="0" y="5074920"/>
                </a:lnTo>
                <a:lnTo>
                  <a:pt x="3002915" y="5074920"/>
                </a:lnTo>
                <a:lnTo>
                  <a:pt x="3459479" y="4618367"/>
                </a:lnTo>
                <a:lnTo>
                  <a:pt x="3459479" y="0"/>
                </a:lnTo>
                <a:close/>
              </a:path>
            </a:pathLst>
          </a:custGeom>
          <a:solidFill>
            <a:srgbClr val="E2EEF9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lIns="0" tIns="0" rIns="0" bIns="0" rtlCol="0"/>
          <a:lstStyle/>
          <a:p>
            <a:r>
              <a:rPr lang="ru-RU" sz="1200" b="1" dirty="0">
                <a:solidFill>
                  <a:srgbClr val="0E4F95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Увеличены пороговые значения для целей применения УСН в 2025 </a:t>
            </a:r>
            <a:r>
              <a:rPr lang="ru-RU" sz="1200" b="1" dirty="0" smtClean="0">
                <a:solidFill>
                  <a:srgbClr val="0E4F95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году </a:t>
            </a:r>
          </a:p>
          <a:p>
            <a:endParaRPr lang="ru-RU" sz="1200" b="1" dirty="0">
              <a:solidFill>
                <a:srgbClr val="0E4F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с 265,8 до 450 </a:t>
            </a:r>
            <a:r>
              <a:rPr lang="ru-RU" sz="12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млн. рублей </a:t>
            </a:r>
            <a:endParaRPr lang="ru-RU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по размеру доходов </a:t>
            </a:r>
            <a:endParaRPr lang="ru-RU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с 150 до 200 млн. рублей </a:t>
            </a:r>
            <a:endParaRPr lang="ru-RU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по размеру остаточной стоимости основных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средств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с 100 до 130 чел.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средняя численность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работников</a:t>
            </a:r>
          </a:p>
          <a:p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Увеличен предельный размер дохода, 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ограничивающего право на переход организации на УСН </a:t>
            </a:r>
            <a:r>
              <a:rPr lang="ru-RU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до 337,5 млн. </a:t>
            </a:r>
            <a:r>
              <a:rPr lang="ru-RU" sz="12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рублей</a:t>
            </a:r>
            <a:endParaRPr lang="ru-RU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endParaRPr lang="ru-RU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С </a:t>
            </a:r>
            <a:r>
              <a:rPr lang="ru-RU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2025 исключаются повышенные налоговые ставки по </a:t>
            </a:r>
            <a:r>
              <a:rPr lang="ru-RU" sz="12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УСН</a:t>
            </a: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объекта «доходы»</a:t>
            </a:r>
          </a:p>
          <a:p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20%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объекта «доходы-расходы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Справочно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ставки по УСН 6% для «доходов» и </a:t>
            </a:r>
          </a:p>
          <a:p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15% для «доходы минус расходы» с возможностью их понижения субъектами </a:t>
            </a:r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РФ</a:t>
            </a:r>
            <a:endParaRPr lang="ru-R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20"/>
          <p:cNvSpPr txBox="1"/>
          <p:nvPr/>
        </p:nvSpPr>
        <p:spPr>
          <a:xfrm>
            <a:off x="8451737" y="3310074"/>
            <a:ext cx="3096343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200" b="1" spc="60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 </a:t>
            </a:r>
            <a:r>
              <a:rPr sz="1200" b="1" spc="-30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2025 </a:t>
            </a:r>
            <a:r>
              <a:rPr sz="1200" b="1" spc="-40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продавцы</a:t>
            </a:r>
            <a:r>
              <a:rPr sz="1200" b="1" spc="-40" dirty="0">
                <a:solidFill>
                  <a:srgbClr val="3A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sz="1200" spc="125" dirty="0">
                <a:solidFill>
                  <a:srgbClr val="3A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осуществляющие </a:t>
            </a:r>
            <a:r>
              <a:rPr sz="1200" spc="110" dirty="0">
                <a:solidFill>
                  <a:srgbClr val="3A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торговлю  </a:t>
            </a:r>
            <a:r>
              <a:rPr sz="1200" b="1" spc="-10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через </a:t>
            </a:r>
            <a:r>
              <a:rPr sz="1200" b="1" spc="-35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маркетплейсы,  вправе </a:t>
            </a:r>
            <a:r>
              <a:rPr sz="1200" b="1" spc="-40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применять</a:t>
            </a:r>
            <a:r>
              <a:rPr sz="1200" b="1" spc="-140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sz="1200" b="1" spc="5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АвтоУСН</a:t>
            </a:r>
            <a:endParaRPr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22"/>
          <p:cNvSpPr txBox="1"/>
          <p:nvPr/>
        </p:nvSpPr>
        <p:spPr>
          <a:xfrm>
            <a:off x="8504611" y="4216806"/>
            <a:ext cx="3096343" cy="7521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200" b="1" spc="60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 </a:t>
            </a:r>
            <a:r>
              <a:rPr sz="1200" b="1" spc="-30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2025 </a:t>
            </a:r>
            <a:r>
              <a:rPr sz="1200" spc="105" dirty="0">
                <a:solidFill>
                  <a:srgbClr val="3A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возможен </a:t>
            </a:r>
            <a:r>
              <a:rPr sz="1200" b="1" spc="-35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переход  </a:t>
            </a:r>
            <a:r>
              <a:rPr sz="1200" b="1" spc="-45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на </a:t>
            </a:r>
            <a:r>
              <a:rPr sz="1200" b="1" spc="5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АвтоУСН </a:t>
            </a:r>
            <a:r>
              <a:rPr sz="1200" spc="170" dirty="0">
                <a:solidFill>
                  <a:srgbClr val="3A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sz="1200" spc="155" dirty="0">
                <a:solidFill>
                  <a:srgbClr val="3A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УСН, </a:t>
            </a:r>
            <a:r>
              <a:rPr sz="1200" spc="165" dirty="0">
                <a:solidFill>
                  <a:srgbClr val="3A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НПД </a:t>
            </a:r>
            <a:r>
              <a:rPr sz="1200" b="1" spc="-40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 </a:t>
            </a:r>
            <a:r>
              <a:rPr sz="1200" b="1" spc="-30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течение </a:t>
            </a:r>
            <a:r>
              <a:rPr sz="1200" b="1" spc="-40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календарного</a:t>
            </a:r>
            <a:r>
              <a:rPr sz="1200" b="1" spc="-185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sz="1200" b="1" spc="-40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года</a:t>
            </a:r>
            <a:r>
              <a:rPr sz="1200" b="1" spc="-40" dirty="0">
                <a:solidFill>
                  <a:srgbClr val="3A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200" spc="135" dirty="0">
                <a:solidFill>
                  <a:srgbClr val="3A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(с </a:t>
            </a:r>
            <a:r>
              <a:rPr sz="1200" spc="110" dirty="0">
                <a:solidFill>
                  <a:srgbClr val="3A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начала </a:t>
            </a:r>
            <a:r>
              <a:rPr sz="1200" spc="120" dirty="0">
                <a:solidFill>
                  <a:srgbClr val="3A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каждого</a:t>
            </a:r>
            <a:r>
              <a:rPr sz="1200" spc="-204" dirty="0">
                <a:solidFill>
                  <a:srgbClr val="3A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spc="120" dirty="0">
                <a:solidFill>
                  <a:srgbClr val="3A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месяца)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24"/>
          <p:cNvSpPr txBox="1"/>
          <p:nvPr/>
        </p:nvSpPr>
        <p:spPr>
          <a:xfrm>
            <a:off x="8501102" y="5194971"/>
            <a:ext cx="3096343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60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 </a:t>
            </a:r>
            <a:r>
              <a:rPr sz="1200" b="1" spc="-25" dirty="0">
                <a:solidFill>
                  <a:srgbClr val="3A383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2025 </a:t>
            </a:r>
            <a:r>
              <a:rPr lang="ru-RU" sz="1200" spc="110" dirty="0" smtClean="0">
                <a:solidFill>
                  <a:srgbClr val="3A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операторы</a:t>
            </a:r>
            <a:r>
              <a:rPr sz="1200" spc="110" dirty="0" smtClean="0">
                <a:solidFill>
                  <a:srgbClr val="0708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spc="120" dirty="0" smtClean="0">
                <a:solidFill>
                  <a:srgbClr val="0708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электронных</a:t>
            </a:r>
            <a:r>
              <a:rPr sz="1200" spc="120" dirty="0" smtClean="0">
                <a:solidFill>
                  <a:srgbClr val="0708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spc="110" dirty="0">
                <a:solidFill>
                  <a:srgbClr val="0708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площадок  </a:t>
            </a:r>
            <a:r>
              <a:rPr sz="1200" b="1" spc="-20" dirty="0">
                <a:solidFill>
                  <a:srgbClr val="07080A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(маркетплейсы) </a:t>
            </a:r>
            <a:r>
              <a:rPr sz="1200" spc="110" dirty="0">
                <a:solidFill>
                  <a:srgbClr val="0708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будут  </a:t>
            </a:r>
            <a:r>
              <a:rPr sz="1200" spc="125" dirty="0">
                <a:solidFill>
                  <a:srgbClr val="0708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осуществлять  </a:t>
            </a:r>
            <a:r>
              <a:rPr sz="1200" b="1" spc="-60" dirty="0">
                <a:solidFill>
                  <a:srgbClr val="07080A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информационный </a:t>
            </a:r>
            <a:r>
              <a:rPr sz="1200" b="1" spc="-35" dirty="0">
                <a:solidFill>
                  <a:srgbClr val="07080A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обмен</a:t>
            </a:r>
            <a:r>
              <a:rPr sz="1200" b="1" spc="-175" dirty="0">
                <a:solidFill>
                  <a:srgbClr val="07080A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sz="1200" b="1" spc="70" dirty="0">
                <a:solidFill>
                  <a:srgbClr val="07080A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  </a:t>
            </a:r>
            <a:r>
              <a:rPr sz="1200" b="1" spc="-55" dirty="0">
                <a:solidFill>
                  <a:srgbClr val="07080A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налоговыми</a:t>
            </a:r>
            <a:r>
              <a:rPr sz="1200" b="1" spc="-100" dirty="0">
                <a:solidFill>
                  <a:srgbClr val="07080A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sz="1200" b="1" spc="-45" dirty="0">
                <a:solidFill>
                  <a:srgbClr val="07080A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органами</a:t>
            </a:r>
            <a:endParaRPr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9"/>
          <p:cNvSpPr/>
          <p:nvPr/>
        </p:nvSpPr>
        <p:spPr>
          <a:xfrm>
            <a:off x="8269209" y="3373802"/>
            <a:ext cx="152400" cy="124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9"/>
          <p:cNvSpPr/>
          <p:nvPr/>
        </p:nvSpPr>
        <p:spPr>
          <a:xfrm>
            <a:off x="8292110" y="4257898"/>
            <a:ext cx="152400" cy="124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9"/>
          <p:cNvSpPr/>
          <p:nvPr/>
        </p:nvSpPr>
        <p:spPr>
          <a:xfrm>
            <a:off x="8332193" y="5254142"/>
            <a:ext cx="152400" cy="124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9"/>
          <p:cNvSpPr/>
          <p:nvPr/>
        </p:nvSpPr>
        <p:spPr>
          <a:xfrm>
            <a:off x="253687" y="1374231"/>
            <a:ext cx="152400" cy="124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9"/>
          <p:cNvSpPr/>
          <p:nvPr/>
        </p:nvSpPr>
        <p:spPr>
          <a:xfrm>
            <a:off x="258558" y="4661557"/>
            <a:ext cx="152400" cy="124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9"/>
          <p:cNvSpPr/>
          <p:nvPr/>
        </p:nvSpPr>
        <p:spPr>
          <a:xfrm>
            <a:off x="268273" y="3752570"/>
            <a:ext cx="152400" cy="124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049881" y="1406644"/>
            <a:ext cx="152400" cy="124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493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C46B3-AA28-4186-86B8-B0244424D187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3111" y="442990"/>
            <a:ext cx="903341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ru-RU" sz="2800" b="1" dirty="0" smtClean="0">
                <a:latin typeface="Arial Black" panose="020B0A04020102020204" pitchFamily="34" charset="0"/>
              </a:rPr>
              <a:t>Туристический налог </a:t>
            </a:r>
            <a:r>
              <a:rPr lang="ru-RU" sz="1600" dirty="0" smtClean="0">
                <a:latin typeface="Arial Black" panose="020B0A04020102020204" pitchFamily="34" charset="0"/>
              </a:rPr>
              <a:t>(дата вступления в силу с 01.01.2025) </a:t>
            </a:r>
            <a:endParaRPr lang="en-US" sz="1600" dirty="0" smtClean="0">
              <a:latin typeface="Arial Black" panose="020B0A04020102020204" pitchFamily="34" charset="0"/>
            </a:endParaRPr>
          </a:p>
          <a:p>
            <a:pPr>
              <a:lnSpc>
                <a:spcPts val="3000"/>
              </a:lnSpc>
            </a:pPr>
            <a:r>
              <a:rPr lang="ru-RU" sz="1200" dirty="0" smtClean="0">
                <a:latin typeface="Arial Black" panose="020B0A04020102020204" pitchFamily="34" charset="0"/>
              </a:rPr>
              <a:t>Федеральный </a:t>
            </a:r>
            <a:r>
              <a:rPr lang="ru-RU" sz="1200" dirty="0">
                <a:latin typeface="Arial Black" panose="020B0A04020102020204" pitchFamily="34" charset="0"/>
              </a:rPr>
              <a:t>Закон от 12.07.2024 № </a:t>
            </a:r>
            <a:r>
              <a:rPr lang="ru-RU" sz="1200" dirty="0" smtClean="0">
                <a:latin typeface="Arial Black" panose="020B0A04020102020204" pitchFamily="34" charset="0"/>
              </a:rPr>
              <a:t>176-ФЗ</a:t>
            </a:r>
            <a:endParaRPr lang="ru-RU" sz="1600" dirty="0" smtClean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5750" y="1376772"/>
            <a:ext cx="5211605" cy="1726176"/>
          </a:xfrm>
          <a:prstGeom prst="rect">
            <a:avLst/>
          </a:prstGeom>
          <a:solidFill>
            <a:srgbClr val="E2EEF9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Права </a:t>
            </a:r>
            <a:r>
              <a:rPr lang="ru-RU" sz="1200" b="1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муниципалитетов</a:t>
            </a:r>
            <a:endParaRPr lang="en-US" sz="1200" b="1" dirty="0" smtClean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endParaRPr lang="ru-RU" sz="1200" b="1" dirty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Вводить налог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Устанавливать </a:t>
            </a: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ставки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Устанавливать льготы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Устанавливать категории лиц, которым налог не предъявляется</a:t>
            </a:r>
          </a:p>
          <a:p>
            <a:endParaRPr lang="en-US" sz="12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 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принятия и опубликования НПА </a:t>
            </a:r>
            <a:r>
              <a:rPr lang="ru-RU" sz="1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муниципалитетами </a:t>
            </a:r>
          </a:p>
          <a:p>
            <a:r>
              <a:rPr lang="ru-RU" sz="1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30.11.2024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0542" y="3246658"/>
            <a:ext cx="5211605" cy="1008112"/>
          </a:xfrm>
          <a:prstGeom prst="rect">
            <a:avLst/>
          </a:prstGeom>
          <a:solidFill>
            <a:srgbClr val="E2EEF9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Налогоплательщики</a:t>
            </a:r>
          </a:p>
          <a:p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 и физические лица, оказывающие услуги</a:t>
            </a:r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предоставлению мест для временного проживания физических лиц в средствах размещения</a:t>
            </a:r>
            <a:endParaRPr lang="ru-RU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5750" y="4398480"/>
            <a:ext cx="5164062" cy="1330132"/>
          </a:xfrm>
          <a:prstGeom prst="rect">
            <a:avLst/>
          </a:prstGeom>
          <a:solidFill>
            <a:srgbClr val="E2EEF9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Объект </a:t>
            </a:r>
            <a:r>
              <a:rPr lang="ru-RU" sz="1200" b="1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налогообложения</a:t>
            </a:r>
          </a:p>
          <a:p>
            <a:endParaRPr lang="ru-RU" sz="1200" b="1" dirty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Оказание услуг по предоставлению мест для временного проживания физических лиц в средствах размещения принадлежащих, налогоплательщику на праве собственности или на ином законном основании и включенных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реестр классифицированных средств размещения </a:t>
            </a: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(на сайте Росакредитации)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5751" y="5815900"/>
            <a:ext cx="5164062" cy="889464"/>
          </a:xfrm>
          <a:prstGeom prst="rect">
            <a:avLst/>
          </a:prstGeom>
          <a:solidFill>
            <a:srgbClr val="E2EEF9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Налоговая </a:t>
            </a:r>
            <a:r>
              <a:rPr lang="ru-RU" sz="1200" b="1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база</a:t>
            </a:r>
          </a:p>
          <a:p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Определяется как стоимость оказываемой услуги по предоставлению мест для временного проживания физических лиц в средстве размещения (его части)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981858" y="1396659"/>
            <a:ext cx="5211605" cy="1850000"/>
          </a:xfrm>
          <a:prstGeom prst="rect">
            <a:avLst/>
          </a:prstGeom>
          <a:solidFill>
            <a:srgbClr val="E2EEF9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Налоговая </a:t>
            </a:r>
            <a:r>
              <a:rPr lang="ru-RU" sz="1200" b="1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ставка</a:t>
            </a:r>
          </a:p>
          <a:p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– 1%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– 2%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2027 – 3%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2028 – 4%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начиная с </a:t>
            </a: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2029 – 5%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Налоговые ставки могут быть дифференцированы в зависимости от сезонности и (или) категории средства размещения (его части)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76430" y="3338554"/>
            <a:ext cx="5211605" cy="863088"/>
          </a:xfrm>
          <a:prstGeom prst="rect">
            <a:avLst/>
          </a:prstGeom>
          <a:solidFill>
            <a:srgbClr val="E2EEF9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Порядок исчисления налога</a:t>
            </a:r>
          </a:p>
          <a:p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Сумма </a:t>
            </a: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налога = стоимость услуги по временному проживанию х ставка </a:t>
            </a:r>
            <a:r>
              <a:rPr lang="ru-RU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налога (но </a:t>
            </a: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менее 100 рублей за </a:t>
            </a:r>
            <a:r>
              <a:rPr lang="ru-RU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сутки)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81858" y="4293537"/>
            <a:ext cx="5211605" cy="470680"/>
          </a:xfrm>
          <a:prstGeom prst="rect">
            <a:avLst/>
          </a:prstGeom>
          <a:solidFill>
            <a:srgbClr val="E2EEF9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Налоговый период </a:t>
            </a: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квартал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971004" y="4851255"/>
            <a:ext cx="5211605" cy="794530"/>
          </a:xfrm>
          <a:prstGeom prst="rect">
            <a:avLst/>
          </a:prstGeom>
          <a:solidFill>
            <a:srgbClr val="E2EEF9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Срок </a:t>
            </a:r>
            <a:r>
              <a:rPr lang="ru-RU" sz="1200" b="1" dirty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уплаты налога</a:t>
            </a:r>
          </a:p>
          <a:p>
            <a:endParaRPr lang="ru-RU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позднее 28-го числа месяца, следующего за истекшим налоговым периодом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971004" y="5803888"/>
            <a:ext cx="5211605" cy="901476"/>
          </a:xfrm>
          <a:prstGeom prst="rect">
            <a:avLst/>
          </a:prstGeom>
          <a:solidFill>
            <a:srgbClr val="E2EEF9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Налоговая декларация</a:t>
            </a:r>
          </a:p>
          <a:p>
            <a:endParaRPr lang="ru-RU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Представляется в налоговый орган по месту нахождения средства размещения в срок не позднее 25-го числа месяца, следующим за истекшим налоговым периодом</a:t>
            </a:r>
          </a:p>
        </p:txBody>
      </p:sp>
    </p:spTree>
    <p:extLst>
      <p:ext uri="{BB962C8B-B14F-4D97-AF65-F5344CB8AC3E}">
        <p14:creationId xmlns:p14="http://schemas.microsoft.com/office/powerpoint/2010/main" val="72753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C46B3-AA28-4186-86B8-B0244424D187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631042"/>
            <a:ext cx="6460423" cy="5160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ru-RU" sz="4000" b="1" dirty="0" smtClean="0">
                <a:latin typeface="Arial Black" panose="020B0A04020102020204" pitchFamily="34" charset="0"/>
              </a:rPr>
              <a:t>Туристический налог</a:t>
            </a:r>
          </a:p>
        </p:txBody>
      </p:sp>
      <p:grpSp>
        <p:nvGrpSpPr>
          <p:cNvPr id="79" name="Group 5">
            <a:extLst>
              <a:ext uri="{FF2B5EF4-FFF2-40B4-BE49-F238E27FC236}">
                <a16:creationId xmlns="" xmlns:a16="http://schemas.microsoft.com/office/drawing/2014/main" id="{E3C65987-8379-4B01-8839-3D67C3CB65B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-219274" y="645895"/>
            <a:ext cx="10599750" cy="5721776"/>
            <a:chOff x="90" y="900"/>
            <a:chExt cx="5535" cy="3420"/>
          </a:xfrm>
          <a:noFill/>
          <a:effectLst/>
        </p:grpSpPr>
        <p:sp>
          <p:nvSpPr>
            <p:cNvPr id="80" name="AutoShape 4">
              <a:extLst>
                <a:ext uri="{FF2B5EF4-FFF2-40B4-BE49-F238E27FC236}">
                  <a16:creationId xmlns="" xmlns:a16="http://schemas.microsoft.com/office/drawing/2014/main" id="{CD9C4AEB-D8B6-4B5D-89CB-F622E5FD026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90" y="900"/>
              <a:ext cx="5535" cy="342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81" name="Group 206">
              <a:extLst>
                <a:ext uri="{FF2B5EF4-FFF2-40B4-BE49-F238E27FC236}">
                  <a16:creationId xmlns="" xmlns:a16="http://schemas.microsoft.com/office/drawing/2014/main" id="{0B7F2475-3C3B-4156-B910-9CF6EEF249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" y="928"/>
              <a:ext cx="4289" cy="3337"/>
              <a:chOff x="387" y="928"/>
              <a:chExt cx="4289" cy="3337"/>
            </a:xfrm>
            <a:grpFill/>
          </p:grpSpPr>
          <p:sp>
            <p:nvSpPr>
              <p:cNvPr id="85" name="Freeform 27">
                <a:extLst>
                  <a:ext uri="{FF2B5EF4-FFF2-40B4-BE49-F238E27FC236}">
                    <a16:creationId xmlns="" xmlns:a16="http://schemas.microsoft.com/office/drawing/2014/main" id="{D20C7730-6CA4-4CCC-A14B-C3E1FC1F6B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7" y="1694"/>
                <a:ext cx="473" cy="772"/>
              </a:xfrm>
              <a:custGeom>
                <a:avLst/>
                <a:gdLst>
                  <a:gd name="T0" fmla="*/ 51 w 473"/>
                  <a:gd name="T1" fmla="*/ 28 h 771"/>
                  <a:gd name="T2" fmla="*/ 102 w 473"/>
                  <a:gd name="T3" fmla="*/ 0 h 771"/>
                  <a:gd name="T4" fmla="*/ 125 w 473"/>
                  <a:gd name="T5" fmla="*/ 17 h 771"/>
                  <a:gd name="T6" fmla="*/ 125 w 473"/>
                  <a:gd name="T7" fmla="*/ 57 h 771"/>
                  <a:gd name="T8" fmla="*/ 148 w 473"/>
                  <a:gd name="T9" fmla="*/ 68 h 771"/>
                  <a:gd name="T10" fmla="*/ 199 w 473"/>
                  <a:gd name="T11" fmla="*/ 142 h 771"/>
                  <a:gd name="T12" fmla="*/ 211 w 473"/>
                  <a:gd name="T13" fmla="*/ 170 h 771"/>
                  <a:gd name="T14" fmla="*/ 359 w 473"/>
                  <a:gd name="T15" fmla="*/ 119 h 771"/>
                  <a:gd name="T16" fmla="*/ 382 w 473"/>
                  <a:gd name="T17" fmla="*/ 176 h 771"/>
                  <a:gd name="T18" fmla="*/ 416 w 473"/>
                  <a:gd name="T19" fmla="*/ 187 h 771"/>
                  <a:gd name="T20" fmla="*/ 439 w 473"/>
                  <a:gd name="T21" fmla="*/ 238 h 771"/>
                  <a:gd name="T22" fmla="*/ 411 w 473"/>
                  <a:gd name="T23" fmla="*/ 272 h 771"/>
                  <a:gd name="T24" fmla="*/ 405 w 473"/>
                  <a:gd name="T25" fmla="*/ 318 h 771"/>
                  <a:gd name="T26" fmla="*/ 433 w 473"/>
                  <a:gd name="T27" fmla="*/ 346 h 771"/>
                  <a:gd name="T28" fmla="*/ 416 w 473"/>
                  <a:gd name="T29" fmla="*/ 369 h 771"/>
                  <a:gd name="T30" fmla="*/ 433 w 473"/>
                  <a:gd name="T31" fmla="*/ 391 h 771"/>
                  <a:gd name="T32" fmla="*/ 411 w 473"/>
                  <a:gd name="T33" fmla="*/ 442 h 771"/>
                  <a:gd name="T34" fmla="*/ 439 w 473"/>
                  <a:gd name="T35" fmla="*/ 510 h 771"/>
                  <a:gd name="T36" fmla="*/ 473 w 473"/>
                  <a:gd name="T37" fmla="*/ 550 h 771"/>
                  <a:gd name="T38" fmla="*/ 439 w 473"/>
                  <a:gd name="T39" fmla="*/ 590 h 771"/>
                  <a:gd name="T40" fmla="*/ 445 w 473"/>
                  <a:gd name="T41" fmla="*/ 635 h 771"/>
                  <a:gd name="T42" fmla="*/ 411 w 473"/>
                  <a:gd name="T43" fmla="*/ 652 h 771"/>
                  <a:gd name="T44" fmla="*/ 416 w 473"/>
                  <a:gd name="T45" fmla="*/ 675 h 771"/>
                  <a:gd name="T46" fmla="*/ 399 w 473"/>
                  <a:gd name="T47" fmla="*/ 737 h 771"/>
                  <a:gd name="T48" fmla="*/ 365 w 473"/>
                  <a:gd name="T49" fmla="*/ 771 h 771"/>
                  <a:gd name="T50" fmla="*/ 302 w 473"/>
                  <a:gd name="T51" fmla="*/ 737 h 771"/>
                  <a:gd name="T52" fmla="*/ 165 w 473"/>
                  <a:gd name="T53" fmla="*/ 743 h 771"/>
                  <a:gd name="T54" fmla="*/ 120 w 473"/>
                  <a:gd name="T55" fmla="*/ 675 h 771"/>
                  <a:gd name="T56" fmla="*/ 68 w 473"/>
                  <a:gd name="T57" fmla="*/ 675 h 771"/>
                  <a:gd name="T58" fmla="*/ 0 w 473"/>
                  <a:gd name="T59" fmla="*/ 630 h 771"/>
                  <a:gd name="T60" fmla="*/ 45 w 473"/>
                  <a:gd name="T61" fmla="*/ 539 h 771"/>
                  <a:gd name="T62" fmla="*/ 45 w 473"/>
                  <a:gd name="T63" fmla="*/ 488 h 771"/>
                  <a:gd name="T64" fmla="*/ 74 w 473"/>
                  <a:gd name="T65" fmla="*/ 459 h 771"/>
                  <a:gd name="T66" fmla="*/ 28 w 473"/>
                  <a:gd name="T67" fmla="*/ 420 h 771"/>
                  <a:gd name="T68" fmla="*/ 51 w 473"/>
                  <a:gd name="T69" fmla="*/ 363 h 771"/>
                  <a:gd name="T70" fmla="*/ 40 w 473"/>
                  <a:gd name="T71" fmla="*/ 323 h 771"/>
                  <a:gd name="T72" fmla="*/ 68 w 473"/>
                  <a:gd name="T73" fmla="*/ 272 h 771"/>
                  <a:gd name="T74" fmla="*/ 74 w 473"/>
                  <a:gd name="T75" fmla="*/ 204 h 771"/>
                  <a:gd name="T76" fmla="*/ 40 w 473"/>
                  <a:gd name="T77" fmla="*/ 182 h 771"/>
                  <a:gd name="T78" fmla="*/ 68 w 473"/>
                  <a:gd name="T79" fmla="*/ 165 h 771"/>
                  <a:gd name="T80" fmla="*/ 28 w 473"/>
                  <a:gd name="T81" fmla="*/ 125 h 771"/>
                  <a:gd name="T82" fmla="*/ 40 w 473"/>
                  <a:gd name="T83" fmla="*/ 91 h 771"/>
                  <a:gd name="T84" fmla="*/ 28 w 473"/>
                  <a:gd name="T85" fmla="*/ 62 h 771"/>
                  <a:gd name="T86" fmla="*/ 51 w 473"/>
                  <a:gd name="T87" fmla="*/ 28 h 77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73"/>
                  <a:gd name="T133" fmla="*/ 0 h 771"/>
                  <a:gd name="T134" fmla="*/ 473 w 473"/>
                  <a:gd name="T135" fmla="*/ 771 h 771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73" h="771">
                    <a:moveTo>
                      <a:pt x="51" y="28"/>
                    </a:moveTo>
                    <a:lnTo>
                      <a:pt x="102" y="0"/>
                    </a:lnTo>
                    <a:lnTo>
                      <a:pt x="125" y="17"/>
                    </a:lnTo>
                    <a:lnTo>
                      <a:pt x="125" y="57"/>
                    </a:lnTo>
                    <a:lnTo>
                      <a:pt x="148" y="68"/>
                    </a:lnTo>
                    <a:lnTo>
                      <a:pt x="199" y="142"/>
                    </a:lnTo>
                    <a:lnTo>
                      <a:pt x="211" y="170"/>
                    </a:lnTo>
                    <a:lnTo>
                      <a:pt x="359" y="119"/>
                    </a:lnTo>
                    <a:lnTo>
                      <a:pt x="382" y="176"/>
                    </a:lnTo>
                    <a:lnTo>
                      <a:pt x="416" y="187"/>
                    </a:lnTo>
                    <a:lnTo>
                      <a:pt x="439" y="238"/>
                    </a:lnTo>
                    <a:lnTo>
                      <a:pt x="411" y="272"/>
                    </a:lnTo>
                    <a:lnTo>
                      <a:pt x="405" y="318"/>
                    </a:lnTo>
                    <a:lnTo>
                      <a:pt x="433" y="346"/>
                    </a:lnTo>
                    <a:lnTo>
                      <a:pt x="416" y="369"/>
                    </a:lnTo>
                    <a:lnTo>
                      <a:pt x="433" y="391"/>
                    </a:lnTo>
                    <a:lnTo>
                      <a:pt x="411" y="442"/>
                    </a:lnTo>
                    <a:lnTo>
                      <a:pt x="439" y="510"/>
                    </a:lnTo>
                    <a:lnTo>
                      <a:pt x="473" y="550"/>
                    </a:lnTo>
                    <a:lnTo>
                      <a:pt x="439" y="590"/>
                    </a:lnTo>
                    <a:lnTo>
                      <a:pt x="445" y="635"/>
                    </a:lnTo>
                    <a:lnTo>
                      <a:pt x="411" y="652"/>
                    </a:lnTo>
                    <a:lnTo>
                      <a:pt x="416" y="675"/>
                    </a:lnTo>
                    <a:lnTo>
                      <a:pt x="399" y="737"/>
                    </a:lnTo>
                    <a:lnTo>
                      <a:pt x="365" y="771"/>
                    </a:lnTo>
                    <a:lnTo>
                      <a:pt x="302" y="737"/>
                    </a:lnTo>
                    <a:lnTo>
                      <a:pt x="165" y="743"/>
                    </a:lnTo>
                    <a:lnTo>
                      <a:pt x="120" y="675"/>
                    </a:lnTo>
                    <a:lnTo>
                      <a:pt x="68" y="675"/>
                    </a:lnTo>
                    <a:lnTo>
                      <a:pt x="0" y="630"/>
                    </a:lnTo>
                    <a:lnTo>
                      <a:pt x="45" y="539"/>
                    </a:lnTo>
                    <a:lnTo>
                      <a:pt x="45" y="488"/>
                    </a:lnTo>
                    <a:lnTo>
                      <a:pt x="74" y="459"/>
                    </a:lnTo>
                    <a:lnTo>
                      <a:pt x="28" y="420"/>
                    </a:lnTo>
                    <a:lnTo>
                      <a:pt x="51" y="363"/>
                    </a:lnTo>
                    <a:lnTo>
                      <a:pt x="40" y="323"/>
                    </a:lnTo>
                    <a:lnTo>
                      <a:pt x="68" y="272"/>
                    </a:lnTo>
                    <a:lnTo>
                      <a:pt x="74" y="204"/>
                    </a:lnTo>
                    <a:lnTo>
                      <a:pt x="40" y="182"/>
                    </a:lnTo>
                    <a:lnTo>
                      <a:pt x="68" y="165"/>
                    </a:lnTo>
                    <a:lnTo>
                      <a:pt x="28" y="125"/>
                    </a:lnTo>
                    <a:lnTo>
                      <a:pt x="40" y="91"/>
                    </a:lnTo>
                    <a:lnTo>
                      <a:pt x="28" y="62"/>
                    </a:lnTo>
                    <a:lnTo>
                      <a:pt x="51" y="28"/>
                    </a:lnTo>
                    <a:close/>
                  </a:path>
                </a:pathLst>
              </a:custGeom>
              <a:solidFill>
                <a:srgbClr val="95B3D7"/>
              </a:solidFill>
              <a:ln w="158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86" name="Freeform 28">
                <a:extLst>
                  <a:ext uri="{FF2B5EF4-FFF2-40B4-BE49-F238E27FC236}">
                    <a16:creationId xmlns="" xmlns:a16="http://schemas.microsoft.com/office/drawing/2014/main" id="{E9998E75-B1E6-4AA2-B790-16FF8A0A3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3" y="2530"/>
                <a:ext cx="642" cy="583"/>
              </a:xfrm>
              <a:custGeom>
                <a:avLst/>
                <a:gdLst/>
                <a:ahLst/>
                <a:cxnLst>
                  <a:cxn ang="0">
                    <a:pos x="86" y="5"/>
                  </a:cxn>
                  <a:cxn ang="0">
                    <a:pos x="120" y="0"/>
                  </a:cxn>
                  <a:cxn ang="0">
                    <a:pos x="189" y="11"/>
                  </a:cxn>
                  <a:cxn ang="0">
                    <a:pos x="206" y="28"/>
                  </a:cxn>
                  <a:cxn ang="0">
                    <a:pos x="234" y="34"/>
                  </a:cxn>
                  <a:cxn ang="0">
                    <a:pos x="251" y="45"/>
                  </a:cxn>
                  <a:cxn ang="0">
                    <a:pos x="263" y="102"/>
                  </a:cxn>
                  <a:cxn ang="0">
                    <a:pos x="303" y="147"/>
                  </a:cxn>
                  <a:cxn ang="0">
                    <a:pos x="297" y="181"/>
                  </a:cxn>
                  <a:cxn ang="0">
                    <a:pos x="343" y="170"/>
                  </a:cxn>
                  <a:cxn ang="0">
                    <a:pos x="440" y="102"/>
                  </a:cxn>
                  <a:cxn ang="0">
                    <a:pos x="445" y="142"/>
                  </a:cxn>
                  <a:cxn ang="0">
                    <a:pos x="474" y="176"/>
                  </a:cxn>
                  <a:cxn ang="0">
                    <a:pos x="514" y="159"/>
                  </a:cxn>
                  <a:cxn ang="0">
                    <a:pos x="582" y="204"/>
                  </a:cxn>
                  <a:cxn ang="0">
                    <a:pos x="571" y="244"/>
                  </a:cxn>
                  <a:cxn ang="0">
                    <a:pos x="622" y="261"/>
                  </a:cxn>
                  <a:cxn ang="0">
                    <a:pos x="628" y="317"/>
                  </a:cxn>
                  <a:cxn ang="0">
                    <a:pos x="645" y="323"/>
                  </a:cxn>
                  <a:cxn ang="0">
                    <a:pos x="639" y="380"/>
                  </a:cxn>
                  <a:cxn ang="0">
                    <a:pos x="605" y="368"/>
                  </a:cxn>
                  <a:cxn ang="0">
                    <a:pos x="565" y="414"/>
                  </a:cxn>
                  <a:cxn ang="0">
                    <a:pos x="537" y="414"/>
                  </a:cxn>
                  <a:cxn ang="0">
                    <a:pos x="548" y="459"/>
                  </a:cxn>
                  <a:cxn ang="0">
                    <a:pos x="508" y="544"/>
                  </a:cxn>
                  <a:cxn ang="0">
                    <a:pos x="468" y="533"/>
                  </a:cxn>
                  <a:cxn ang="0">
                    <a:pos x="411" y="567"/>
                  </a:cxn>
                  <a:cxn ang="0">
                    <a:pos x="366" y="539"/>
                  </a:cxn>
                  <a:cxn ang="0">
                    <a:pos x="297" y="561"/>
                  </a:cxn>
                  <a:cxn ang="0">
                    <a:pos x="274" y="584"/>
                  </a:cxn>
                  <a:cxn ang="0">
                    <a:pos x="189" y="493"/>
                  </a:cxn>
                  <a:cxn ang="0">
                    <a:pos x="166" y="436"/>
                  </a:cxn>
                  <a:cxn ang="0">
                    <a:pos x="69" y="414"/>
                  </a:cxn>
                  <a:cxn ang="0">
                    <a:pos x="86" y="340"/>
                  </a:cxn>
                  <a:cxn ang="0">
                    <a:pos x="35" y="334"/>
                  </a:cxn>
                  <a:cxn ang="0">
                    <a:pos x="35" y="272"/>
                  </a:cxn>
                  <a:cxn ang="0">
                    <a:pos x="46" y="255"/>
                  </a:cxn>
                  <a:cxn ang="0">
                    <a:pos x="46" y="238"/>
                  </a:cxn>
                  <a:cxn ang="0">
                    <a:pos x="40" y="221"/>
                  </a:cxn>
                  <a:cxn ang="0">
                    <a:pos x="40" y="210"/>
                  </a:cxn>
                  <a:cxn ang="0">
                    <a:pos x="35" y="198"/>
                  </a:cxn>
                  <a:cxn ang="0">
                    <a:pos x="29" y="193"/>
                  </a:cxn>
                  <a:cxn ang="0">
                    <a:pos x="23" y="193"/>
                  </a:cxn>
                  <a:cxn ang="0">
                    <a:pos x="12" y="193"/>
                  </a:cxn>
                  <a:cxn ang="0">
                    <a:pos x="6" y="193"/>
                  </a:cxn>
                  <a:cxn ang="0">
                    <a:pos x="0" y="153"/>
                  </a:cxn>
                  <a:cxn ang="0">
                    <a:pos x="80" y="56"/>
                  </a:cxn>
                  <a:cxn ang="0">
                    <a:pos x="86" y="5"/>
                  </a:cxn>
                  <a:cxn ang="0">
                    <a:pos x="86" y="5"/>
                  </a:cxn>
                </a:cxnLst>
                <a:rect l="0" t="0" r="r" b="b"/>
                <a:pathLst>
                  <a:path w="645" h="584">
                    <a:moveTo>
                      <a:pt x="86" y="5"/>
                    </a:moveTo>
                    <a:lnTo>
                      <a:pt x="120" y="0"/>
                    </a:lnTo>
                    <a:lnTo>
                      <a:pt x="189" y="11"/>
                    </a:lnTo>
                    <a:lnTo>
                      <a:pt x="206" y="28"/>
                    </a:lnTo>
                    <a:lnTo>
                      <a:pt x="234" y="34"/>
                    </a:lnTo>
                    <a:lnTo>
                      <a:pt x="251" y="45"/>
                    </a:lnTo>
                    <a:lnTo>
                      <a:pt x="263" y="102"/>
                    </a:lnTo>
                    <a:lnTo>
                      <a:pt x="303" y="147"/>
                    </a:lnTo>
                    <a:lnTo>
                      <a:pt x="297" y="181"/>
                    </a:lnTo>
                    <a:lnTo>
                      <a:pt x="343" y="170"/>
                    </a:lnTo>
                    <a:lnTo>
                      <a:pt x="440" y="102"/>
                    </a:lnTo>
                    <a:lnTo>
                      <a:pt x="445" y="142"/>
                    </a:lnTo>
                    <a:lnTo>
                      <a:pt x="474" y="176"/>
                    </a:lnTo>
                    <a:lnTo>
                      <a:pt x="514" y="159"/>
                    </a:lnTo>
                    <a:lnTo>
                      <a:pt x="582" y="204"/>
                    </a:lnTo>
                    <a:lnTo>
                      <a:pt x="571" y="244"/>
                    </a:lnTo>
                    <a:lnTo>
                      <a:pt x="622" y="261"/>
                    </a:lnTo>
                    <a:lnTo>
                      <a:pt x="628" y="317"/>
                    </a:lnTo>
                    <a:lnTo>
                      <a:pt x="645" y="323"/>
                    </a:lnTo>
                    <a:lnTo>
                      <a:pt x="639" y="380"/>
                    </a:lnTo>
                    <a:lnTo>
                      <a:pt x="605" y="368"/>
                    </a:lnTo>
                    <a:lnTo>
                      <a:pt x="565" y="414"/>
                    </a:lnTo>
                    <a:lnTo>
                      <a:pt x="537" y="414"/>
                    </a:lnTo>
                    <a:lnTo>
                      <a:pt x="548" y="459"/>
                    </a:lnTo>
                    <a:lnTo>
                      <a:pt x="508" y="544"/>
                    </a:lnTo>
                    <a:lnTo>
                      <a:pt x="468" y="533"/>
                    </a:lnTo>
                    <a:lnTo>
                      <a:pt x="411" y="567"/>
                    </a:lnTo>
                    <a:lnTo>
                      <a:pt x="366" y="539"/>
                    </a:lnTo>
                    <a:lnTo>
                      <a:pt x="297" y="561"/>
                    </a:lnTo>
                    <a:lnTo>
                      <a:pt x="274" y="584"/>
                    </a:lnTo>
                    <a:lnTo>
                      <a:pt x="189" y="493"/>
                    </a:lnTo>
                    <a:lnTo>
                      <a:pt x="166" y="436"/>
                    </a:lnTo>
                    <a:lnTo>
                      <a:pt x="69" y="414"/>
                    </a:lnTo>
                    <a:lnTo>
                      <a:pt x="86" y="340"/>
                    </a:lnTo>
                    <a:lnTo>
                      <a:pt x="35" y="334"/>
                    </a:lnTo>
                    <a:lnTo>
                      <a:pt x="35" y="272"/>
                    </a:lnTo>
                    <a:lnTo>
                      <a:pt x="46" y="255"/>
                    </a:lnTo>
                    <a:lnTo>
                      <a:pt x="46" y="238"/>
                    </a:lnTo>
                    <a:lnTo>
                      <a:pt x="40" y="221"/>
                    </a:lnTo>
                    <a:lnTo>
                      <a:pt x="40" y="210"/>
                    </a:lnTo>
                    <a:lnTo>
                      <a:pt x="35" y="198"/>
                    </a:lnTo>
                    <a:lnTo>
                      <a:pt x="29" y="193"/>
                    </a:lnTo>
                    <a:lnTo>
                      <a:pt x="23" y="193"/>
                    </a:lnTo>
                    <a:lnTo>
                      <a:pt x="12" y="193"/>
                    </a:lnTo>
                    <a:lnTo>
                      <a:pt x="6" y="193"/>
                    </a:lnTo>
                    <a:lnTo>
                      <a:pt x="0" y="153"/>
                    </a:lnTo>
                    <a:lnTo>
                      <a:pt x="80" y="56"/>
                    </a:lnTo>
                    <a:lnTo>
                      <a:pt x="86" y="5"/>
                    </a:lnTo>
                    <a:lnTo>
                      <a:pt x="86" y="5"/>
                    </a:lnTo>
                    <a:close/>
                  </a:path>
                </a:pathLst>
              </a:custGeom>
              <a:solidFill>
                <a:srgbClr val="FCD5B5"/>
              </a:solidFill>
              <a:ln w="0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7" name="Freeform 31">
                <a:extLst>
                  <a:ext uri="{FF2B5EF4-FFF2-40B4-BE49-F238E27FC236}">
                    <a16:creationId xmlns="" xmlns:a16="http://schemas.microsoft.com/office/drawing/2014/main" id="{7A540750-A9BA-47C6-AE03-7EFF88033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2" y="2125"/>
                <a:ext cx="534" cy="307"/>
              </a:xfrm>
              <a:custGeom>
                <a:avLst/>
                <a:gdLst>
                  <a:gd name="T0" fmla="*/ 120 w 531"/>
                  <a:gd name="T1" fmla="*/ 40 h 307"/>
                  <a:gd name="T2" fmla="*/ 125 w 531"/>
                  <a:gd name="T3" fmla="*/ 68 h 307"/>
                  <a:gd name="T4" fmla="*/ 165 w 531"/>
                  <a:gd name="T5" fmla="*/ 63 h 307"/>
                  <a:gd name="T6" fmla="*/ 228 w 531"/>
                  <a:gd name="T7" fmla="*/ 12 h 307"/>
                  <a:gd name="T8" fmla="*/ 297 w 531"/>
                  <a:gd name="T9" fmla="*/ 68 h 307"/>
                  <a:gd name="T10" fmla="*/ 297 w 531"/>
                  <a:gd name="T11" fmla="*/ 12 h 307"/>
                  <a:gd name="T12" fmla="*/ 314 w 531"/>
                  <a:gd name="T13" fmla="*/ 0 h 307"/>
                  <a:gd name="T14" fmla="*/ 371 w 531"/>
                  <a:gd name="T15" fmla="*/ 68 h 307"/>
                  <a:gd name="T16" fmla="*/ 399 w 531"/>
                  <a:gd name="T17" fmla="*/ 23 h 307"/>
                  <a:gd name="T18" fmla="*/ 394 w 531"/>
                  <a:gd name="T19" fmla="*/ 0 h 307"/>
                  <a:gd name="T20" fmla="*/ 434 w 531"/>
                  <a:gd name="T21" fmla="*/ 12 h 307"/>
                  <a:gd name="T22" fmla="*/ 445 w 531"/>
                  <a:gd name="T23" fmla="*/ 51 h 307"/>
                  <a:gd name="T24" fmla="*/ 531 w 531"/>
                  <a:gd name="T25" fmla="*/ 97 h 307"/>
                  <a:gd name="T26" fmla="*/ 496 w 531"/>
                  <a:gd name="T27" fmla="*/ 108 h 307"/>
                  <a:gd name="T28" fmla="*/ 456 w 531"/>
                  <a:gd name="T29" fmla="*/ 102 h 307"/>
                  <a:gd name="T30" fmla="*/ 439 w 531"/>
                  <a:gd name="T31" fmla="*/ 159 h 307"/>
                  <a:gd name="T32" fmla="*/ 382 w 531"/>
                  <a:gd name="T33" fmla="*/ 199 h 307"/>
                  <a:gd name="T34" fmla="*/ 302 w 531"/>
                  <a:gd name="T35" fmla="*/ 239 h 307"/>
                  <a:gd name="T36" fmla="*/ 268 w 531"/>
                  <a:gd name="T37" fmla="*/ 233 h 307"/>
                  <a:gd name="T38" fmla="*/ 200 w 531"/>
                  <a:gd name="T39" fmla="*/ 250 h 307"/>
                  <a:gd name="T40" fmla="*/ 148 w 531"/>
                  <a:gd name="T41" fmla="*/ 295 h 307"/>
                  <a:gd name="T42" fmla="*/ 114 w 531"/>
                  <a:gd name="T43" fmla="*/ 278 h 307"/>
                  <a:gd name="T44" fmla="*/ 68 w 531"/>
                  <a:gd name="T45" fmla="*/ 307 h 307"/>
                  <a:gd name="T46" fmla="*/ 34 w 531"/>
                  <a:gd name="T47" fmla="*/ 295 h 307"/>
                  <a:gd name="T48" fmla="*/ 0 w 531"/>
                  <a:gd name="T49" fmla="*/ 307 h 307"/>
                  <a:gd name="T50" fmla="*/ 11 w 531"/>
                  <a:gd name="T51" fmla="*/ 250 h 307"/>
                  <a:gd name="T52" fmla="*/ 6 w 531"/>
                  <a:gd name="T53" fmla="*/ 222 h 307"/>
                  <a:gd name="T54" fmla="*/ 45 w 531"/>
                  <a:gd name="T55" fmla="*/ 205 h 307"/>
                  <a:gd name="T56" fmla="*/ 40 w 531"/>
                  <a:gd name="T57" fmla="*/ 165 h 307"/>
                  <a:gd name="T58" fmla="*/ 74 w 531"/>
                  <a:gd name="T59" fmla="*/ 125 h 307"/>
                  <a:gd name="T60" fmla="*/ 40 w 531"/>
                  <a:gd name="T61" fmla="*/ 85 h 307"/>
                  <a:gd name="T62" fmla="*/ 80 w 531"/>
                  <a:gd name="T63" fmla="*/ 80 h 307"/>
                  <a:gd name="T64" fmla="*/ 120 w 531"/>
                  <a:gd name="T65" fmla="*/ 40 h 30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31"/>
                  <a:gd name="T100" fmla="*/ 0 h 307"/>
                  <a:gd name="T101" fmla="*/ 531 w 531"/>
                  <a:gd name="T102" fmla="*/ 307 h 30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31" h="307">
                    <a:moveTo>
                      <a:pt x="120" y="40"/>
                    </a:moveTo>
                    <a:lnTo>
                      <a:pt x="125" y="68"/>
                    </a:lnTo>
                    <a:lnTo>
                      <a:pt x="165" y="63"/>
                    </a:lnTo>
                    <a:lnTo>
                      <a:pt x="228" y="12"/>
                    </a:lnTo>
                    <a:lnTo>
                      <a:pt x="297" y="68"/>
                    </a:lnTo>
                    <a:lnTo>
                      <a:pt x="297" y="12"/>
                    </a:lnTo>
                    <a:lnTo>
                      <a:pt x="314" y="0"/>
                    </a:lnTo>
                    <a:lnTo>
                      <a:pt x="371" y="68"/>
                    </a:lnTo>
                    <a:lnTo>
                      <a:pt x="399" y="23"/>
                    </a:lnTo>
                    <a:lnTo>
                      <a:pt x="394" y="0"/>
                    </a:lnTo>
                    <a:lnTo>
                      <a:pt x="434" y="12"/>
                    </a:lnTo>
                    <a:lnTo>
                      <a:pt x="445" y="51"/>
                    </a:lnTo>
                    <a:lnTo>
                      <a:pt x="531" y="97"/>
                    </a:lnTo>
                    <a:lnTo>
                      <a:pt x="496" y="108"/>
                    </a:lnTo>
                    <a:lnTo>
                      <a:pt x="456" y="102"/>
                    </a:lnTo>
                    <a:lnTo>
                      <a:pt x="439" y="159"/>
                    </a:lnTo>
                    <a:lnTo>
                      <a:pt x="382" y="199"/>
                    </a:lnTo>
                    <a:lnTo>
                      <a:pt x="302" y="239"/>
                    </a:lnTo>
                    <a:lnTo>
                      <a:pt x="268" y="233"/>
                    </a:lnTo>
                    <a:lnTo>
                      <a:pt x="200" y="250"/>
                    </a:lnTo>
                    <a:lnTo>
                      <a:pt x="148" y="295"/>
                    </a:lnTo>
                    <a:lnTo>
                      <a:pt x="114" y="278"/>
                    </a:lnTo>
                    <a:lnTo>
                      <a:pt x="68" y="307"/>
                    </a:lnTo>
                    <a:lnTo>
                      <a:pt x="34" y="295"/>
                    </a:lnTo>
                    <a:lnTo>
                      <a:pt x="0" y="307"/>
                    </a:lnTo>
                    <a:lnTo>
                      <a:pt x="11" y="250"/>
                    </a:lnTo>
                    <a:lnTo>
                      <a:pt x="6" y="222"/>
                    </a:lnTo>
                    <a:lnTo>
                      <a:pt x="45" y="205"/>
                    </a:lnTo>
                    <a:lnTo>
                      <a:pt x="40" y="165"/>
                    </a:lnTo>
                    <a:lnTo>
                      <a:pt x="74" y="125"/>
                    </a:lnTo>
                    <a:lnTo>
                      <a:pt x="40" y="85"/>
                    </a:lnTo>
                    <a:lnTo>
                      <a:pt x="80" y="80"/>
                    </a:lnTo>
                    <a:lnTo>
                      <a:pt x="120" y="40"/>
                    </a:lnTo>
                    <a:close/>
                  </a:path>
                </a:pathLst>
              </a:custGeom>
              <a:solidFill>
                <a:srgbClr val="B9CDE5"/>
              </a:solidFill>
              <a:ln w="15875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88" name="Freeform 32">
                <a:extLst>
                  <a:ext uri="{FF2B5EF4-FFF2-40B4-BE49-F238E27FC236}">
                    <a16:creationId xmlns="" xmlns:a16="http://schemas.microsoft.com/office/drawing/2014/main" id="{91D14583-74ED-4587-8970-755FA1FEA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3" y="2216"/>
                <a:ext cx="687" cy="516"/>
              </a:xfrm>
              <a:custGeom>
                <a:avLst/>
                <a:gdLst/>
                <a:ahLst/>
                <a:cxnLst>
                  <a:cxn ang="0">
                    <a:pos x="308" y="136"/>
                  </a:cxn>
                  <a:cxn ang="0">
                    <a:pos x="336" y="142"/>
                  </a:cxn>
                  <a:cxn ang="0">
                    <a:pos x="416" y="108"/>
                  </a:cxn>
                  <a:cxn ang="0">
                    <a:pos x="473" y="62"/>
                  </a:cxn>
                  <a:cxn ang="0">
                    <a:pos x="496" y="5"/>
                  </a:cxn>
                  <a:cxn ang="0">
                    <a:pos x="530" y="17"/>
                  </a:cxn>
                  <a:cxn ang="0">
                    <a:pos x="559" y="0"/>
                  </a:cxn>
                  <a:cxn ang="0">
                    <a:pos x="587" y="23"/>
                  </a:cxn>
                  <a:cxn ang="0">
                    <a:pos x="570" y="108"/>
                  </a:cxn>
                  <a:cxn ang="0">
                    <a:pos x="587" y="136"/>
                  </a:cxn>
                  <a:cxn ang="0">
                    <a:pos x="570" y="170"/>
                  </a:cxn>
                  <a:cxn ang="0">
                    <a:pos x="690" y="278"/>
                  </a:cxn>
                  <a:cxn ang="0">
                    <a:pos x="679" y="317"/>
                  </a:cxn>
                  <a:cxn ang="0">
                    <a:pos x="633" y="323"/>
                  </a:cxn>
                  <a:cxn ang="0">
                    <a:pos x="610" y="368"/>
                  </a:cxn>
                  <a:cxn ang="0">
                    <a:pos x="547" y="329"/>
                  </a:cxn>
                  <a:cxn ang="0">
                    <a:pos x="542" y="391"/>
                  </a:cxn>
                  <a:cxn ang="0">
                    <a:pos x="513" y="420"/>
                  </a:cxn>
                  <a:cxn ang="0">
                    <a:pos x="490" y="516"/>
                  </a:cxn>
                  <a:cxn ang="0">
                    <a:pos x="422" y="476"/>
                  </a:cxn>
                  <a:cxn ang="0">
                    <a:pos x="382" y="488"/>
                  </a:cxn>
                  <a:cxn ang="0">
                    <a:pos x="359" y="459"/>
                  </a:cxn>
                  <a:cxn ang="0">
                    <a:pos x="348" y="414"/>
                  </a:cxn>
                  <a:cxn ang="0">
                    <a:pos x="251" y="482"/>
                  </a:cxn>
                  <a:cxn ang="0">
                    <a:pos x="205" y="493"/>
                  </a:cxn>
                  <a:cxn ang="0">
                    <a:pos x="211" y="459"/>
                  </a:cxn>
                  <a:cxn ang="0">
                    <a:pos x="171" y="414"/>
                  </a:cxn>
                  <a:cxn ang="0">
                    <a:pos x="159" y="357"/>
                  </a:cxn>
                  <a:cxn ang="0">
                    <a:pos x="142" y="340"/>
                  </a:cxn>
                  <a:cxn ang="0">
                    <a:pos x="114" y="340"/>
                  </a:cxn>
                  <a:cxn ang="0">
                    <a:pos x="97" y="317"/>
                  </a:cxn>
                  <a:cxn ang="0">
                    <a:pos x="28" y="306"/>
                  </a:cxn>
                  <a:cxn ang="0">
                    <a:pos x="0" y="317"/>
                  </a:cxn>
                  <a:cxn ang="0">
                    <a:pos x="0" y="244"/>
                  </a:cxn>
                  <a:cxn ang="0">
                    <a:pos x="34" y="210"/>
                  </a:cxn>
                  <a:cxn ang="0">
                    <a:pos x="74" y="204"/>
                  </a:cxn>
                  <a:cxn ang="0">
                    <a:pos x="108" y="210"/>
                  </a:cxn>
                  <a:cxn ang="0">
                    <a:pos x="154" y="187"/>
                  </a:cxn>
                  <a:cxn ang="0">
                    <a:pos x="182" y="198"/>
                  </a:cxn>
                  <a:cxn ang="0">
                    <a:pos x="234" y="159"/>
                  </a:cxn>
                  <a:cxn ang="0">
                    <a:pos x="308" y="136"/>
                  </a:cxn>
                </a:cxnLst>
                <a:rect l="0" t="0" r="r" b="b"/>
                <a:pathLst>
                  <a:path w="690" h="516">
                    <a:moveTo>
                      <a:pt x="308" y="136"/>
                    </a:moveTo>
                    <a:lnTo>
                      <a:pt x="336" y="142"/>
                    </a:lnTo>
                    <a:lnTo>
                      <a:pt x="416" y="108"/>
                    </a:lnTo>
                    <a:lnTo>
                      <a:pt x="473" y="62"/>
                    </a:lnTo>
                    <a:lnTo>
                      <a:pt x="496" y="5"/>
                    </a:lnTo>
                    <a:lnTo>
                      <a:pt x="530" y="17"/>
                    </a:lnTo>
                    <a:lnTo>
                      <a:pt x="559" y="0"/>
                    </a:lnTo>
                    <a:lnTo>
                      <a:pt x="587" y="23"/>
                    </a:lnTo>
                    <a:lnTo>
                      <a:pt x="570" y="108"/>
                    </a:lnTo>
                    <a:lnTo>
                      <a:pt x="587" y="136"/>
                    </a:lnTo>
                    <a:lnTo>
                      <a:pt x="570" y="170"/>
                    </a:lnTo>
                    <a:lnTo>
                      <a:pt x="690" y="278"/>
                    </a:lnTo>
                    <a:lnTo>
                      <a:pt x="679" y="317"/>
                    </a:lnTo>
                    <a:lnTo>
                      <a:pt x="633" y="323"/>
                    </a:lnTo>
                    <a:lnTo>
                      <a:pt x="610" y="368"/>
                    </a:lnTo>
                    <a:lnTo>
                      <a:pt x="547" y="329"/>
                    </a:lnTo>
                    <a:lnTo>
                      <a:pt x="542" y="391"/>
                    </a:lnTo>
                    <a:lnTo>
                      <a:pt x="513" y="420"/>
                    </a:lnTo>
                    <a:lnTo>
                      <a:pt x="490" y="516"/>
                    </a:lnTo>
                    <a:lnTo>
                      <a:pt x="422" y="476"/>
                    </a:lnTo>
                    <a:lnTo>
                      <a:pt x="382" y="488"/>
                    </a:lnTo>
                    <a:lnTo>
                      <a:pt x="359" y="459"/>
                    </a:lnTo>
                    <a:lnTo>
                      <a:pt x="348" y="414"/>
                    </a:lnTo>
                    <a:lnTo>
                      <a:pt x="251" y="482"/>
                    </a:lnTo>
                    <a:lnTo>
                      <a:pt x="205" y="493"/>
                    </a:lnTo>
                    <a:lnTo>
                      <a:pt x="211" y="459"/>
                    </a:lnTo>
                    <a:lnTo>
                      <a:pt x="171" y="414"/>
                    </a:lnTo>
                    <a:lnTo>
                      <a:pt x="159" y="357"/>
                    </a:lnTo>
                    <a:lnTo>
                      <a:pt x="142" y="340"/>
                    </a:lnTo>
                    <a:lnTo>
                      <a:pt x="114" y="340"/>
                    </a:lnTo>
                    <a:lnTo>
                      <a:pt x="97" y="317"/>
                    </a:lnTo>
                    <a:lnTo>
                      <a:pt x="28" y="306"/>
                    </a:lnTo>
                    <a:lnTo>
                      <a:pt x="0" y="317"/>
                    </a:lnTo>
                    <a:lnTo>
                      <a:pt x="0" y="244"/>
                    </a:lnTo>
                    <a:lnTo>
                      <a:pt x="34" y="210"/>
                    </a:lnTo>
                    <a:lnTo>
                      <a:pt x="74" y="204"/>
                    </a:lnTo>
                    <a:lnTo>
                      <a:pt x="108" y="210"/>
                    </a:lnTo>
                    <a:lnTo>
                      <a:pt x="154" y="187"/>
                    </a:lnTo>
                    <a:lnTo>
                      <a:pt x="182" y="198"/>
                    </a:lnTo>
                    <a:lnTo>
                      <a:pt x="234" y="159"/>
                    </a:lnTo>
                    <a:lnTo>
                      <a:pt x="308" y="136"/>
                    </a:lnTo>
                    <a:close/>
                  </a:path>
                </a:pathLst>
              </a:custGeom>
              <a:solidFill>
                <a:srgbClr val="95B3D7"/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Freeform 35">
                <a:extLst>
                  <a:ext uri="{FF2B5EF4-FFF2-40B4-BE49-F238E27FC236}">
                    <a16:creationId xmlns="" xmlns:a16="http://schemas.microsoft.com/office/drawing/2014/main" id="{83C5CB2A-CA81-4F27-AFA0-03D86E022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5" y="2459"/>
                <a:ext cx="395" cy="639"/>
              </a:xfrm>
              <a:custGeom>
                <a:avLst/>
                <a:gdLst>
                  <a:gd name="T0" fmla="*/ 125 w 394"/>
                  <a:gd name="T1" fmla="*/ 124 h 641"/>
                  <a:gd name="T2" fmla="*/ 160 w 394"/>
                  <a:gd name="T3" fmla="*/ 79 h 641"/>
                  <a:gd name="T4" fmla="*/ 200 w 394"/>
                  <a:gd name="T5" fmla="*/ 73 h 641"/>
                  <a:gd name="T6" fmla="*/ 205 w 394"/>
                  <a:gd name="T7" fmla="*/ 45 h 641"/>
                  <a:gd name="T8" fmla="*/ 217 w 394"/>
                  <a:gd name="T9" fmla="*/ 22 h 641"/>
                  <a:gd name="T10" fmla="*/ 234 w 394"/>
                  <a:gd name="T11" fmla="*/ 5 h 641"/>
                  <a:gd name="T12" fmla="*/ 268 w 394"/>
                  <a:gd name="T13" fmla="*/ 34 h 641"/>
                  <a:gd name="T14" fmla="*/ 297 w 394"/>
                  <a:gd name="T15" fmla="*/ 22 h 641"/>
                  <a:gd name="T16" fmla="*/ 342 w 394"/>
                  <a:gd name="T17" fmla="*/ 0 h 641"/>
                  <a:gd name="T18" fmla="*/ 365 w 394"/>
                  <a:gd name="T19" fmla="*/ 0 h 641"/>
                  <a:gd name="T20" fmla="*/ 394 w 394"/>
                  <a:gd name="T21" fmla="*/ 102 h 641"/>
                  <a:gd name="T22" fmla="*/ 297 w 394"/>
                  <a:gd name="T23" fmla="*/ 153 h 641"/>
                  <a:gd name="T24" fmla="*/ 377 w 394"/>
                  <a:gd name="T25" fmla="*/ 329 h 641"/>
                  <a:gd name="T26" fmla="*/ 314 w 394"/>
                  <a:gd name="T27" fmla="*/ 402 h 641"/>
                  <a:gd name="T28" fmla="*/ 331 w 394"/>
                  <a:gd name="T29" fmla="*/ 431 h 641"/>
                  <a:gd name="T30" fmla="*/ 331 w 394"/>
                  <a:gd name="T31" fmla="*/ 482 h 641"/>
                  <a:gd name="T32" fmla="*/ 297 w 394"/>
                  <a:gd name="T33" fmla="*/ 504 h 641"/>
                  <a:gd name="T34" fmla="*/ 319 w 394"/>
                  <a:gd name="T35" fmla="*/ 533 h 641"/>
                  <a:gd name="T36" fmla="*/ 308 w 394"/>
                  <a:gd name="T37" fmla="*/ 561 h 641"/>
                  <a:gd name="T38" fmla="*/ 337 w 394"/>
                  <a:gd name="T39" fmla="*/ 544 h 641"/>
                  <a:gd name="T40" fmla="*/ 359 w 394"/>
                  <a:gd name="T41" fmla="*/ 556 h 641"/>
                  <a:gd name="T42" fmla="*/ 377 w 394"/>
                  <a:gd name="T43" fmla="*/ 612 h 641"/>
                  <a:gd name="T44" fmla="*/ 337 w 394"/>
                  <a:gd name="T45" fmla="*/ 624 h 641"/>
                  <a:gd name="T46" fmla="*/ 319 w 394"/>
                  <a:gd name="T47" fmla="*/ 618 h 641"/>
                  <a:gd name="T48" fmla="*/ 285 w 394"/>
                  <a:gd name="T49" fmla="*/ 641 h 641"/>
                  <a:gd name="T50" fmla="*/ 234 w 394"/>
                  <a:gd name="T51" fmla="*/ 624 h 641"/>
                  <a:gd name="T52" fmla="*/ 200 w 394"/>
                  <a:gd name="T53" fmla="*/ 504 h 641"/>
                  <a:gd name="T54" fmla="*/ 165 w 394"/>
                  <a:gd name="T55" fmla="*/ 499 h 641"/>
                  <a:gd name="T56" fmla="*/ 74 w 394"/>
                  <a:gd name="T57" fmla="*/ 442 h 641"/>
                  <a:gd name="T58" fmla="*/ 74 w 394"/>
                  <a:gd name="T59" fmla="*/ 391 h 641"/>
                  <a:gd name="T60" fmla="*/ 57 w 394"/>
                  <a:gd name="T61" fmla="*/ 385 h 641"/>
                  <a:gd name="T62" fmla="*/ 51 w 394"/>
                  <a:gd name="T63" fmla="*/ 329 h 641"/>
                  <a:gd name="T64" fmla="*/ 0 w 394"/>
                  <a:gd name="T65" fmla="*/ 312 h 641"/>
                  <a:gd name="T66" fmla="*/ 11 w 394"/>
                  <a:gd name="T67" fmla="*/ 266 h 641"/>
                  <a:gd name="T68" fmla="*/ 34 w 394"/>
                  <a:gd name="T69" fmla="*/ 181 h 641"/>
                  <a:gd name="T70" fmla="*/ 63 w 394"/>
                  <a:gd name="T71" fmla="*/ 147 h 641"/>
                  <a:gd name="T72" fmla="*/ 68 w 394"/>
                  <a:gd name="T73" fmla="*/ 85 h 641"/>
                  <a:gd name="T74" fmla="*/ 125 w 394"/>
                  <a:gd name="T75" fmla="*/ 124 h 64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94"/>
                  <a:gd name="T115" fmla="*/ 0 h 641"/>
                  <a:gd name="T116" fmla="*/ 394 w 394"/>
                  <a:gd name="T117" fmla="*/ 641 h 641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94" h="641">
                    <a:moveTo>
                      <a:pt x="125" y="124"/>
                    </a:moveTo>
                    <a:lnTo>
                      <a:pt x="160" y="79"/>
                    </a:lnTo>
                    <a:lnTo>
                      <a:pt x="200" y="73"/>
                    </a:lnTo>
                    <a:lnTo>
                      <a:pt x="205" y="45"/>
                    </a:lnTo>
                    <a:lnTo>
                      <a:pt x="217" y="22"/>
                    </a:lnTo>
                    <a:lnTo>
                      <a:pt x="234" y="5"/>
                    </a:lnTo>
                    <a:lnTo>
                      <a:pt x="268" y="34"/>
                    </a:lnTo>
                    <a:lnTo>
                      <a:pt x="297" y="22"/>
                    </a:lnTo>
                    <a:lnTo>
                      <a:pt x="342" y="0"/>
                    </a:lnTo>
                    <a:lnTo>
                      <a:pt x="365" y="0"/>
                    </a:lnTo>
                    <a:lnTo>
                      <a:pt x="394" y="102"/>
                    </a:lnTo>
                    <a:lnTo>
                      <a:pt x="297" y="153"/>
                    </a:lnTo>
                    <a:lnTo>
                      <a:pt x="377" y="329"/>
                    </a:lnTo>
                    <a:lnTo>
                      <a:pt x="314" y="402"/>
                    </a:lnTo>
                    <a:lnTo>
                      <a:pt x="331" y="431"/>
                    </a:lnTo>
                    <a:lnTo>
                      <a:pt x="331" y="482"/>
                    </a:lnTo>
                    <a:lnTo>
                      <a:pt x="297" y="504"/>
                    </a:lnTo>
                    <a:lnTo>
                      <a:pt x="319" y="533"/>
                    </a:lnTo>
                    <a:lnTo>
                      <a:pt x="308" y="561"/>
                    </a:lnTo>
                    <a:lnTo>
                      <a:pt x="337" y="544"/>
                    </a:lnTo>
                    <a:lnTo>
                      <a:pt x="359" y="556"/>
                    </a:lnTo>
                    <a:lnTo>
                      <a:pt x="377" y="612"/>
                    </a:lnTo>
                    <a:lnTo>
                      <a:pt x="337" y="624"/>
                    </a:lnTo>
                    <a:lnTo>
                      <a:pt x="319" y="618"/>
                    </a:lnTo>
                    <a:lnTo>
                      <a:pt x="285" y="641"/>
                    </a:lnTo>
                    <a:lnTo>
                      <a:pt x="234" y="624"/>
                    </a:lnTo>
                    <a:lnTo>
                      <a:pt x="200" y="504"/>
                    </a:lnTo>
                    <a:lnTo>
                      <a:pt x="165" y="499"/>
                    </a:lnTo>
                    <a:lnTo>
                      <a:pt x="74" y="442"/>
                    </a:lnTo>
                    <a:lnTo>
                      <a:pt x="74" y="391"/>
                    </a:lnTo>
                    <a:lnTo>
                      <a:pt x="57" y="385"/>
                    </a:lnTo>
                    <a:lnTo>
                      <a:pt x="51" y="329"/>
                    </a:lnTo>
                    <a:lnTo>
                      <a:pt x="0" y="312"/>
                    </a:lnTo>
                    <a:lnTo>
                      <a:pt x="11" y="266"/>
                    </a:lnTo>
                    <a:lnTo>
                      <a:pt x="34" y="181"/>
                    </a:lnTo>
                    <a:lnTo>
                      <a:pt x="63" y="147"/>
                    </a:lnTo>
                    <a:lnTo>
                      <a:pt x="68" y="85"/>
                    </a:lnTo>
                    <a:lnTo>
                      <a:pt x="125" y="124"/>
                    </a:lnTo>
                    <a:close/>
                  </a:path>
                </a:pathLst>
              </a:custGeom>
              <a:solidFill>
                <a:srgbClr val="95B3D7"/>
              </a:solidFill>
              <a:ln w="15875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90" name="Freeform 36">
                <a:extLst>
                  <a:ext uri="{FF2B5EF4-FFF2-40B4-BE49-F238E27FC236}">
                    <a16:creationId xmlns="" xmlns:a16="http://schemas.microsoft.com/office/drawing/2014/main" id="{145E6753-599D-4A19-9F73-7BC72EDBF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3" y="1836"/>
                <a:ext cx="450" cy="369"/>
              </a:xfrm>
              <a:custGeom>
                <a:avLst/>
                <a:gdLst/>
                <a:ahLst/>
                <a:cxnLst>
                  <a:cxn ang="0">
                    <a:pos x="40" y="96"/>
                  </a:cxn>
                  <a:cxn ang="0">
                    <a:pos x="97" y="142"/>
                  </a:cxn>
                  <a:cxn ang="0">
                    <a:pos x="131" y="119"/>
                  </a:cxn>
                  <a:cxn ang="0">
                    <a:pos x="171" y="113"/>
                  </a:cxn>
                  <a:cxn ang="0">
                    <a:pos x="217" y="57"/>
                  </a:cxn>
                  <a:cxn ang="0">
                    <a:pos x="205" y="28"/>
                  </a:cxn>
                  <a:cxn ang="0">
                    <a:pos x="251" y="0"/>
                  </a:cxn>
                  <a:cxn ang="0">
                    <a:pos x="268" y="57"/>
                  </a:cxn>
                  <a:cxn ang="0">
                    <a:pos x="314" y="68"/>
                  </a:cxn>
                  <a:cxn ang="0">
                    <a:pos x="337" y="85"/>
                  </a:cxn>
                  <a:cxn ang="0">
                    <a:pos x="262" y="96"/>
                  </a:cxn>
                  <a:cxn ang="0">
                    <a:pos x="251" y="119"/>
                  </a:cxn>
                  <a:cxn ang="0">
                    <a:pos x="262" y="142"/>
                  </a:cxn>
                  <a:cxn ang="0">
                    <a:pos x="291" y="125"/>
                  </a:cxn>
                  <a:cxn ang="0">
                    <a:pos x="279" y="181"/>
                  </a:cxn>
                  <a:cxn ang="0">
                    <a:pos x="359" y="181"/>
                  </a:cxn>
                  <a:cxn ang="0">
                    <a:pos x="451" y="289"/>
                  </a:cxn>
                  <a:cxn ang="0">
                    <a:pos x="439" y="295"/>
                  </a:cxn>
                  <a:cxn ang="0">
                    <a:pos x="399" y="278"/>
                  </a:cxn>
                  <a:cxn ang="0">
                    <a:pos x="405" y="300"/>
                  </a:cxn>
                  <a:cxn ang="0">
                    <a:pos x="376" y="346"/>
                  </a:cxn>
                  <a:cxn ang="0">
                    <a:pos x="314" y="283"/>
                  </a:cxn>
                  <a:cxn ang="0">
                    <a:pos x="297" y="295"/>
                  </a:cxn>
                  <a:cxn ang="0">
                    <a:pos x="297" y="351"/>
                  </a:cxn>
                  <a:cxn ang="0">
                    <a:pos x="228" y="289"/>
                  </a:cxn>
                  <a:cxn ang="0">
                    <a:pos x="165" y="346"/>
                  </a:cxn>
                  <a:cxn ang="0">
                    <a:pos x="125" y="351"/>
                  </a:cxn>
                  <a:cxn ang="0">
                    <a:pos x="120" y="323"/>
                  </a:cxn>
                  <a:cxn ang="0">
                    <a:pos x="74" y="363"/>
                  </a:cxn>
                  <a:cxn ang="0">
                    <a:pos x="40" y="368"/>
                  </a:cxn>
                  <a:cxn ang="0">
                    <a:pos x="11" y="295"/>
                  </a:cxn>
                  <a:cxn ang="0">
                    <a:pos x="34" y="255"/>
                  </a:cxn>
                  <a:cxn ang="0">
                    <a:pos x="17" y="227"/>
                  </a:cxn>
                  <a:cxn ang="0">
                    <a:pos x="28" y="210"/>
                  </a:cxn>
                  <a:cxn ang="0">
                    <a:pos x="0" y="176"/>
                  </a:cxn>
                  <a:cxn ang="0">
                    <a:pos x="6" y="130"/>
                  </a:cxn>
                  <a:cxn ang="0">
                    <a:pos x="40" y="96"/>
                  </a:cxn>
                </a:cxnLst>
                <a:rect l="0" t="0" r="r" b="b"/>
                <a:pathLst>
                  <a:path w="451" h="368">
                    <a:moveTo>
                      <a:pt x="40" y="96"/>
                    </a:moveTo>
                    <a:lnTo>
                      <a:pt x="97" y="142"/>
                    </a:lnTo>
                    <a:lnTo>
                      <a:pt x="131" y="119"/>
                    </a:lnTo>
                    <a:lnTo>
                      <a:pt x="171" y="113"/>
                    </a:lnTo>
                    <a:lnTo>
                      <a:pt x="217" y="57"/>
                    </a:lnTo>
                    <a:lnTo>
                      <a:pt x="205" y="28"/>
                    </a:lnTo>
                    <a:lnTo>
                      <a:pt x="251" y="0"/>
                    </a:lnTo>
                    <a:lnTo>
                      <a:pt x="268" y="57"/>
                    </a:lnTo>
                    <a:lnTo>
                      <a:pt x="314" y="68"/>
                    </a:lnTo>
                    <a:lnTo>
                      <a:pt x="337" y="85"/>
                    </a:lnTo>
                    <a:lnTo>
                      <a:pt x="262" y="96"/>
                    </a:lnTo>
                    <a:lnTo>
                      <a:pt x="251" y="119"/>
                    </a:lnTo>
                    <a:lnTo>
                      <a:pt x="262" y="142"/>
                    </a:lnTo>
                    <a:lnTo>
                      <a:pt x="291" y="125"/>
                    </a:lnTo>
                    <a:lnTo>
                      <a:pt x="279" y="181"/>
                    </a:lnTo>
                    <a:lnTo>
                      <a:pt x="359" y="181"/>
                    </a:lnTo>
                    <a:lnTo>
                      <a:pt x="451" y="289"/>
                    </a:lnTo>
                    <a:lnTo>
                      <a:pt x="439" y="295"/>
                    </a:lnTo>
                    <a:lnTo>
                      <a:pt x="399" y="278"/>
                    </a:lnTo>
                    <a:lnTo>
                      <a:pt x="405" y="300"/>
                    </a:lnTo>
                    <a:lnTo>
                      <a:pt x="376" y="346"/>
                    </a:lnTo>
                    <a:lnTo>
                      <a:pt x="314" y="283"/>
                    </a:lnTo>
                    <a:lnTo>
                      <a:pt x="297" y="295"/>
                    </a:lnTo>
                    <a:lnTo>
                      <a:pt x="297" y="351"/>
                    </a:lnTo>
                    <a:lnTo>
                      <a:pt x="228" y="289"/>
                    </a:lnTo>
                    <a:lnTo>
                      <a:pt x="165" y="346"/>
                    </a:lnTo>
                    <a:lnTo>
                      <a:pt x="125" y="351"/>
                    </a:lnTo>
                    <a:lnTo>
                      <a:pt x="120" y="323"/>
                    </a:lnTo>
                    <a:lnTo>
                      <a:pt x="74" y="363"/>
                    </a:lnTo>
                    <a:lnTo>
                      <a:pt x="40" y="368"/>
                    </a:lnTo>
                    <a:lnTo>
                      <a:pt x="11" y="295"/>
                    </a:lnTo>
                    <a:lnTo>
                      <a:pt x="34" y="255"/>
                    </a:lnTo>
                    <a:lnTo>
                      <a:pt x="17" y="227"/>
                    </a:lnTo>
                    <a:lnTo>
                      <a:pt x="28" y="210"/>
                    </a:lnTo>
                    <a:lnTo>
                      <a:pt x="0" y="176"/>
                    </a:lnTo>
                    <a:lnTo>
                      <a:pt x="6" y="130"/>
                    </a:lnTo>
                    <a:lnTo>
                      <a:pt x="40" y="96"/>
                    </a:lnTo>
                    <a:close/>
                  </a:path>
                </a:pathLst>
              </a:custGeom>
              <a:solidFill>
                <a:srgbClr val="FCD5B5"/>
              </a:solidFill>
              <a:ln w="0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1" name="Freeform 38">
                <a:extLst>
                  <a:ext uri="{FF2B5EF4-FFF2-40B4-BE49-F238E27FC236}">
                    <a16:creationId xmlns="" xmlns:a16="http://schemas.microsoft.com/office/drawing/2014/main" id="{CC42C9E7-A0A1-4111-BEAE-E41C2DFCA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7" y="1432"/>
                <a:ext cx="502" cy="550"/>
              </a:xfrm>
              <a:custGeom>
                <a:avLst/>
                <a:gdLst/>
                <a:ahLst/>
                <a:cxnLst>
                  <a:cxn ang="0">
                    <a:pos x="114" y="86"/>
                  </a:cxn>
                  <a:cxn ang="0">
                    <a:pos x="199" y="86"/>
                  </a:cxn>
                  <a:cxn ang="0">
                    <a:pos x="222" y="46"/>
                  </a:cxn>
                  <a:cxn ang="0">
                    <a:pos x="188" y="34"/>
                  </a:cxn>
                  <a:cxn ang="0">
                    <a:pos x="205" y="0"/>
                  </a:cxn>
                  <a:cxn ang="0">
                    <a:pos x="251" y="23"/>
                  </a:cxn>
                  <a:cxn ang="0">
                    <a:pos x="279" y="12"/>
                  </a:cxn>
                  <a:cxn ang="0">
                    <a:pos x="296" y="29"/>
                  </a:cxn>
                  <a:cxn ang="0">
                    <a:pos x="313" y="69"/>
                  </a:cxn>
                  <a:cxn ang="0">
                    <a:pos x="331" y="80"/>
                  </a:cxn>
                  <a:cxn ang="0">
                    <a:pos x="336" y="114"/>
                  </a:cxn>
                  <a:cxn ang="0">
                    <a:pos x="285" y="154"/>
                  </a:cxn>
                  <a:cxn ang="0">
                    <a:pos x="365" y="216"/>
                  </a:cxn>
                  <a:cxn ang="0">
                    <a:pos x="405" y="216"/>
                  </a:cxn>
                  <a:cxn ang="0">
                    <a:pos x="439" y="261"/>
                  </a:cxn>
                  <a:cxn ang="0">
                    <a:pos x="502" y="307"/>
                  </a:cxn>
                  <a:cxn ang="0">
                    <a:pos x="456" y="318"/>
                  </a:cxn>
                  <a:cxn ang="0">
                    <a:pos x="393" y="358"/>
                  </a:cxn>
                  <a:cxn ang="0">
                    <a:pos x="405" y="392"/>
                  </a:cxn>
                  <a:cxn ang="0">
                    <a:pos x="376" y="432"/>
                  </a:cxn>
                  <a:cxn ang="0">
                    <a:pos x="336" y="409"/>
                  </a:cxn>
                  <a:cxn ang="0">
                    <a:pos x="291" y="403"/>
                  </a:cxn>
                  <a:cxn ang="0">
                    <a:pos x="245" y="432"/>
                  </a:cxn>
                  <a:cxn ang="0">
                    <a:pos x="256" y="460"/>
                  </a:cxn>
                  <a:cxn ang="0">
                    <a:pos x="211" y="522"/>
                  </a:cxn>
                  <a:cxn ang="0">
                    <a:pos x="165" y="522"/>
                  </a:cxn>
                  <a:cxn ang="0">
                    <a:pos x="137" y="551"/>
                  </a:cxn>
                  <a:cxn ang="0">
                    <a:pos x="79" y="505"/>
                  </a:cxn>
                  <a:cxn ang="0">
                    <a:pos x="57" y="454"/>
                  </a:cxn>
                  <a:cxn ang="0">
                    <a:pos x="22" y="437"/>
                  </a:cxn>
                  <a:cxn ang="0">
                    <a:pos x="0" y="380"/>
                  </a:cxn>
                  <a:cxn ang="0">
                    <a:pos x="5" y="341"/>
                  </a:cxn>
                  <a:cxn ang="0">
                    <a:pos x="57" y="301"/>
                  </a:cxn>
                  <a:cxn ang="0">
                    <a:pos x="91" y="301"/>
                  </a:cxn>
                  <a:cxn ang="0">
                    <a:pos x="91" y="210"/>
                  </a:cxn>
                  <a:cxn ang="0">
                    <a:pos x="114" y="171"/>
                  </a:cxn>
                  <a:cxn ang="0">
                    <a:pos x="108" y="120"/>
                  </a:cxn>
                  <a:cxn ang="0">
                    <a:pos x="114" y="86"/>
                  </a:cxn>
                </a:cxnLst>
                <a:rect l="0" t="0" r="r" b="b"/>
                <a:pathLst>
                  <a:path w="502" h="551">
                    <a:moveTo>
                      <a:pt x="114" y="86"/>
                    </a:moveTo>
                    <a:lnTo>
                      <a:pt x="199" y="86"/>
                    </a:lnTo>
                    <a:lnTo>
                      <a:pt x="222" y="46"/>
                    </a:lnTo>
                    <a:lnTo>
                      <a:pt x="188" y="34"/>
                    </a:lnTo>
                    <a:lnTo>
                      <a:pt x="205" y="0"/>
                    </a:lnTo>
                    <a:lnTo>
                      <a:pt x="251" y="23"/>
                    </a:lnTo>
                    <a:lnTo>
                      <a:pt x="279" y="12"/>
                    </a:lnTo>
                    <a:lnTo>
                      <a:pt x="296" y="29"/>
                    </a:lnTo>
                    <a:lnTo>
                      <a:pt x="313" y="69"/>
                    </a:lnTo>
                    <a:lnTo>
                      <a:pt x="331" y="80"/>
                    </a:lnTo>
                    <a:lnTo>
                      <a:pt x="336" y="114"/>
                    </a:lnTo>
                    <a:lnTo>
                      <a:pt x="285" y="154"/>
                    </a:lnTo>
                    <a:lnTo>
                      <a:pt x="365" y="216"/>
                    </a:lnTo>
                    <a:lnTo>
                      <a:pt x="405" y="216"/>
                    </a:lnTo>
                    <a:lnTo>
                      <a:pt x="439" y="261"/>
                    </a:lnTo>
                    <a:lnTo>
                      <a:pt x="502" y="307"/>
                    </a:lnTo>
                    <a:lnTo>
                      <a:pt x="456" y="318"/>
                    </a:lnTo>
                    <a:lnTo>
                      <a:pt x="393" y="358"/>
                    </a:lnTo>
                    <a:lnTo>
                      <a:pt x="405" y="392"/>
                    </a:lnTo>
                    <a:lnTo>
                      <a:pt x="376" y="432"/>
                    </a:lnTo>
                    <a:lnTo>
                      <a:pt x="336" y="409"/>
                    </a:lnTo>
                    <a:lnTo>
                      <a:pt x="291" y="403"/>
                    </a:lnTo>
                    <a:lnTo>
                      <a:pt x="245" y="432"/>
                    </a:lnTo>
                    <a:lnTo>
                      <a:pt x="256" y="460"/>
                    </a:lnTo>
                    <a:lnTo>
                      <a:pt x="211" y="522"/>
                    </a:lnTo>
                    <a:lnTo>
                      <a:pt x="165" y="522"/>
                    </a:lnTo>
                    <a:lnTo>
                      <a:pt x="137" y="551"/>
                    </a:lnTo>
                    <a:lnTo>
                      <a:pt x="79" y="505"/>
                    </a:lnTo>
                    <a:lnTo>
                      <a:pt x="57" y="454"/>
                    </a:lnTo>
                    <a:lnTo>
                      <a:pt x="22" y="437"/>
                    </a:lnTo>
                    <a:lnTo>
                      <a:pt x="0" y="380"/>
                    </a:lnTo>
                    <a:lnTo>
                      <a:pt x="5" y="341"/>
                    </a:lnTo>
                    <a:lnTo>
                      <a:pt x="57" y="301"/>
                    </a:lnTo>
                    <a:lnTo>
                      <a:pt x="91" y="301"/>
                    </a:lnTo>
                    <a:lnTo>
                      <a:pt x="91" y="210"/>
                    </a:lnTo>
                    <a:lnTo>
                      <a:pt x="114" y="171"/>
                    </a:lnTo>
                    <a:lnTo>
                      <a:pt x="108" y="120"/>
                    </a:lnTo>
                    <a:lnTo>
                      <a:pt x="114" y="86"/>
                    </a:lnTo>
                    <a:close/>
                  </a:path>
                </a:pathLst>
              </a:custGeom>
              <a:solidFill>
                <a:srgbClr val="4F81BD">
                  <a:lumMod val="40000"/>
                  <a:lumOff val="60000"/>
                </a:srgbClr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" name="Freeform 41">
                <a:extLst>
                  <a:ext uri="{FF2B5EF4-FFF2-40B4-BE49-F238E27FC236}">
                    <a16:creationId xmlns="" xmlns:a16="http://schemas.microsoft.com/office/drawing/2014/main" id="{D03D8C39-8722-4D8B-8DF1-D3B99CBFE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9" y="1206"/>
                <a:ext cx="617" cy="461"/>
              </a:xfrm>
              <a:custGeom>
                <a:avLst/>
                <a:gdLst>
                  <a:gd name="T0" fmla="*/ 263 w 617"/>
                  <a:gd name="T1" fmla="*/ 102 h 460"/>
                  <a:gd name="T2" fmla="*/ 308 w 617"/>
                  <a:gd name="T3" fmla="*/ 131 h 460"/>
                  <a:gd name="T4" fmla="*/ 331 w 617"/>
                  <a:gd name="T5" fmla="*/ 102 h 460"/>
                  <a:gd name="T6" fmla="*/ 405 w 617"/>
                  <a:gd name="T7" fmla="*/ 85 h 460"/>
                  <a:gd name="T8" fmla="*/ 405 w 617"/>
                  <a:gd name="T9" fmla="*/ 23 h 460"/>
                  <a:gd name="T10" fmla="*/ 440 w 617"/>
                  <a:gd name="T11" fmla="*/ 0 h 460"/>
                  <a:gd name="T12" fmla="*/ 468 w 617"/>
                  <a:gd name="T13" fmla="*/ 40 h 460"/>
                  <a:gd name="T14" fmla="*/ 491 w 617"/>
                  <a:gd name="T15" fmla="*/ 40 h 460"/>
                  <a:gd name="T16" fmla="*/ 525 w 617"/>
                  <a:gd name="T17" fmla="*/ 85 h 460"/>
                  <a:gd name="T18" fmla="*/ 565 w 617"/>
                  <a:gd name="T19" fmla="*/ 80 h 460"/>
                  <a:gd name="T20" fmla="*/ 542 w 617"/>
                  <a:gd name="T21" fmla="*/ 148 h 460"/>
                  <a:gd name="T22" fmla="*/ 571 w 617"/>
                  <a:gd name="T23" fmla="*/ 216 h 460"/>
                  <a:gd name="T24" fmla="*/ 599 w 617"/>
                  <a:gd name="T25" fmla="*/ 238 h 460"/>
                  <a:gd name="T26" fmla="*/ 617 w 617"/>
                  <a:gd name="T27" fmla="*/ 278 h 460"/>
                  <a:gd name="T28" fmla="*/ 571 w 617"/>
                  <a:gd name="T29" fmla="*/ 324 h 460"/>
                  <a:gd name="T30" fmla="*/ 537 w 617"/>
                  <a:gd name="T31" fmla="*/ 290 h 460"/>
                  <a:gd name="T32" fmla="*/ 502 w 617"/>
                  <a:gd name="T33" fmla="*/ 301 h 460"/>
                  <a:gd name="T34" fmla="*/ 502 w 617"/>
                  <a:gd name="T35" fmla="*/ 341 h 460"/>
                  <a:gd name="T36" fmla="*/ 440 w 617"/>
                  <a:gd name="T37" fmla="*/ 380 h 460"/>
                  <a:gd name="T38" fmla="*/ 417 w 617"/>
                  <a:gd name="T39" fmla="*/ 363 h 460"/>
                  <a:gd name="T40" fmla="*/ 371 w 617"/>
                  <a:gd name="T41" fmla="*/ 363 h 460"/>
                  <a:gd name="T42" fmla="*/ 360 w 617"/>
                  <a:gd name="T43" fmla="*/ 341 h 460"/>
                  <a:gd name="T44" fmla="*/ 320 w 617"/>
                  <a:gd name="T45" fmla="*/ 363 h 460"/>
                  <a:gd name="T46" fmla="*/ 263 w 617"/>
                  <a:gd name="T47" fmla="*/ 369 h 460"/>
                  <a:gd name="T48" fmla="*/ 263 w 617"/>
                  <a:gd name="T49" fmla="*/ 403 h 460"/>
                  <a:gd name="T50" fmla="*/ 280 w 617"/>
                  <a:gd name="T51" fmla="*/ 414 h 460"/>
                  <a:gd name="T52" fmla="*/ 217 w 617"/>
                  <a:gd name="T53" fmla="*/ 460 h 460"/>
                  <a:gd name="T54" fmla="*/ 183 w 617"/>
                  <a:gd name="T55" fmla="*/ 443 h 460"/>
                  <a:gd name="T56" fmla="*/ 154 w 617"/>
                  <a:gd name="T57" fmla="*/ 363 h 460"/>
                  <a:gd name="T58" fmla="*/ 109 w 617"/>
                  <a:gd name="T59" fmla="*/ 358 h 460"/>
                  <a:gd name="T60" fmla="*/ 92 w 617"/>
                  <a:gd name="T61" fmla="*/ 312 h 460"/>
                  <a:gd name="T62" fmla="*/ 69 w 617"/>
                  <a:gd name="T63" fmla="*/ 278 h 460"/>
                  <a:gd name="T64" fmla="*/ 35 w 617"/>
                  <a:gd name="T65" fmla="*/ 273 h 460"/>
                  <a:gd name="T66" fmla="*/ 35 w 617"/>
                  <a:gd name="T67" fmla="*/ 244 h 460"/>
                  <a:gd name="T68" fmla="*/ 0 w 617"/>
                  <a:gd name="T69" fmla="*/ 216 h 460"/>
                  <a:gd name="T70" fmla="*/ 0 w 617"/>
                  <a:gd name="T71" fmla="*/ 193 h 460"/>
                  <a:gd name="T72" fmla="*/ 40 w 617"/>
                  <a:gd name="T73" fmla="*/ 204 h 460"/>
                  <a:gd name="T74" fmla="*/ 57 w 617"/>
                  <a:gd name="T75" fmla="*/ 187 h 460"/>
                  <a:gd name="T76" fmla="*/ 92 w 617"/>
                  <a:gd name="T77" fmla="*/ 199 h 460"/>
                  <a:gd name="T78" fmla="*/ 92 w 617"/>
                  <a:gd name="T79" fmla="*/ 159 h 460"/>
                  <a:gd name="T80" fmla="*/ 132 w 617"/>
                  <a:gd name="T81" fmla="*/ 159 h 460"/>
                  <a:gd name="T82" fmla="*/ 177 w 617"/>
                  <a:gd name="T83" fmla="*/ 114 h 460"/>
                  <a:gd name="T84" fmla="*/ 234 w 617"/>
                  <a:gd name="T85" fmla="*/ 119 h 460"/>
                  <a:gd name="T86" fmla="*/ 263 w 617"/>
                  <a:gd name="T87" fmla="*/ 102 h 46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617"/>
                  <a:gd name="T133" fmla="*/ 0 h 460"/>
                  <a:gd name="T134" fmla="*/ 617 w 617"/>
                  <a:gd name="T135" fmla="*/ 460 h 46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617" h="460">
                    <a:moveTo>
                      <a:pt x="263" y="102"/>
                    </a:moveTo>
                    <a:lnTo>
                      <a:pt x="308" y="131"/>
                    </a:lnTo>
                    <a:lnTo>
                      <a:pt x="331" y="102"/>
                    </a:lnTo>
                    <a:lnTo>
                      <a:pt x="405" y="85"/>
                    </a:lnTo>
                    <a:lnTo>
                      <a:pt x="405" y="23"/>
                    </a:lnTo>
                    <a:lnTo>
                      <a:pt x="440" y="0"/>
                    </a:lnTo>
                    <a:lnTo>
                      <a:pt x="468" y="40"/>
                    </a:lnTo>
                    <a:lnTo>
                      <a:pt x="491" y="40"/>
                    </a:lnTo>
                    <a:lnTo>
                      <a:pt x="525" y="85"/>
                    </a:lnTo>
                    <a:lnTo>
                      <a:pt x="565" y="80"/>
                    </a:lnTo>
                    <a:lnTo>
                      <a:pt x="542" y="148"/>
                    </a:lnTo>
                    <a:lnTo>
                      <a:pt x="571" y="216"/>
                    </a:lnTo>
                    <a:lnTo>
                      <a:pt x="599" y="238"/>
                    </a:lnTo>
                    <a:lnTo>
                      <a:pt x="617" y="278"/>
                    </a:lnTo>
                    <a:lnTo>
                      <a:pt x="571" y="324"/>
                    </a:lnTo>
                    <a:lnTo>
                      <a:pt x="537" y="290"/>
                    </a:lnTo>
                    <a:lnTo>
                      <a:pt x="502" y="301"/>
                    </a:lnTo>
                    <a:lnTo>
                      <a:pt x="502" y="341"/>
                    </a:lnTo>
                    <a:lnTo>
                      <a:pt x="440" y="380"/>
                    </a:lnTo>
                    <a:lnTo>
                      <a:pt x="417" y="363"/>
                    </a:lnTo>
                    <a:lnTo>
                      <a:pt x="371" y="363"/>
                    </a:lnTo>
                    <a:lnTo>
                      <a:pt x="360" y="341"/>
                    </a:lnTo>
                    <a:lnTo>
                      <a:pt x="320" y="363"/>
                    </a:lnTo>
                    <a:lnTo>
                      <a:pt x="263" y="369"/>
                    </a:lnTo>
                    <a:lnTo>
                      <a:pt x="263" y="403"/>
                    </a:lnTo>
                    <a:lnTo>
                      <a:pt x="280" y="414"/>
                    </a:lnTo>
                    <a:lnTo>
                      <a:pt x="217" y="460"/>
                    </a:lnTo>
                    <a:lnTo>
                      <a:pt x="183" y="443"/>
                    </a:lnTo>
                    <a:lnTo>
                      <a:pt x="154" y="363"/>
                    </a:lnTo>
                    <a:lnTo>
                      <a:pt x="109" y="358"/>
                    </a:lnTo>
                    <a:lnTo>
                      <a:pt x="92" y="312"/>
                    </a:lnTo>
                    <a:lnTo>
                      <a:pt x="69" y="278"/>
                    </a:lnTo>
                    <a:lnTo>
                      <a:pt x="35" y="273"/>
                    </a:lnTo>
                    <a:lnTo>
                      <a:pt x="35" y="244"/>
                    </a:lnTo>
                    <a:lnTo>
                      <a:pt x="0" y="216"/>
                    </a:lnTo>
                    <a:lnTo>
                      <a:pt x="0" y="193"/>
                    </a:lnTo>
                    <a:lnTo>
                      <a:pt x="40" y="204"/>
                    </a:lnTo>
                    <a:lnTo>
                      <a:pt x="57" y="187"/>
                    </a:lnTo>
                    <a:lnTo>
                      <a:pt x="92" y="199"/>
                    </a:lnTo>
                    <a:lnTo>
                      <a:pt x="92" y="159"/>
                    </a:lnTo>
                    <a:lnTo>
                      <a:pt x="132" y="159"/>
                    </a:lnTo>
                    <a:lnTo>
                      <a:pt x="177" y="114"/>
                    </a:lnTo>
                    <a:lnTo>
                      <a:pt x="234" y="119"/>
                    </a:lnTo>
                    <a:lnTo>
                      <a:pt x="263" y="102"/>
                    </a:lnTo>
                    <a:close/>
                  </a:path>
                </a:pathLst>
              </a:custGeom>
              <a:solidFill>
                <a:srgbClr val="FCD5B5"/>
              </a:solidFill>
              <a:ln w="15875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93" name="Freeform 42">
                <a:extLst>
                  <a:ext uri="{FF2B5EF4-FFF2-40B4-BE49-F238E27FC236}">
                    <a16:creationId xmlns="" xmlns:a16="http://schemas.microsoft.com/office/drawing/2014/main" id="{21662CBE-B202-473C-B63B-A4B6F516A7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1" y="928"/>
                <a:ext cx="599" cy="591"/>
              </a:xfrm>
              <a:custGeom>
                <a:avLst/>
                <a:gdLst/>
                <a:ahLst/>
                <a:cxnLst>
                  <a:cxn ang="0">
                    <a:pos x="108" y="148"/>
                  </a:cxn>
                  <a:cxn ang="0">
                    <a:pos x="80" y="80"/>
                  </a:cxn>
                  <a:cxn ang="0">
                    <a:pos x="142" y="40"/>
                  </a:cxn>
                  <a:cxn ang="0">
                    <a:pos x="182" y="46"/>
                  </a:cxn>
                  <a:cxn ang="0">
                    <a:pos x="222" y="34"/>
                  </a:cxn>
                  <a:cxn ang="0">
                    <a:pos x="239" y="6"/>
                  </a:cxn>
                  <a:cxn ang="0">
                    <a:pos x="262" y="0"/>
                  </a:cxn>
                  <a:cxn ang="0">
                    <a:pos x="314" y="57"/>
                  </a:cxn>
                  <a:cxn ang="0">
                    <a:pos x="314" y="91"/>
                  </a:cxn>
                  <a:cxn ang="0">
                    <a:pos x="388" y="199"/>
                  </a:cxn>
                  <a:cxn ang="0">
                    <a:pos x="388" y="216"/>
                  </a:cxn>
                  <a:cxn ang="0">
                    <a:pos x="422" y="222"/>
                  </a:cxn>
                  <a:cxn ang="0">
                    <a:pos x="450" y="284"/>
                  </a:cxn>
                  <a:cxn ang="0">
                    <a:pos x="508" y="335"/>
                  </a:cxn>
                  <a:cxn ang="0">
                    <a:pos x="513" y="358"/>
                  </a:cxn>
                  <a:cxn ang="0">
                    <a:pos x="559" y="380"/>
                  </a:cxn>
                  <a:cxn ang="0">
                    <a:pos x="599" y="431"/>
                  </a:cxn>
                  <a:cxn ang="0">
                    <a:pos x="508" y="505"/>
                  </a:cxn>
                  <a:cxn ang="0">
                    <a:pos x="490" y="482"/>
                  </a:cxn>
                  <a:cxn ang="0">
                    <a:pos x="433" y="528"/>
                  </a:cxn>
                  <a:cxn ang="0">
                    <a:pos x="411" y="511"/>
                  </a:cxn>
                  <a:cxn ang="0">
                    <a:pos x="388" y="522"/>
                  </a:cxn>
                  <a:cxn ang="0">
                    <a:pos x="336" y="494"/>
                  </a:cxn>
                  <a:cxn ang="0">
                    <a:pos x="325" y="528"/>
                  </a:cxn>
                  <a:cxn ang="0">
                    <a:pos x="353" y="545"/>
                  </a:cxn>
                  <a:cxn ang="0">
                    <a:pos x="336" y="579"/>
                  </a:cxn>
                  <a:cxn ang="0">
                    <a:pos x="251" y="590"/>
                  </a:cxn>
                  <a:cxn ang="0">
                    <a:pos x="216" y="562"/>
                  </a:cxn>
                  <a:cxn ang="0">
                    <a:pos x="177" y="556"/>
                  </a:cxn>
                  <a:cxn ang="0">
                    <a:pos x="159" y="516"/>
                  </a:cxn>
                  <a:cxn ang="0">
                    <a:pos x="131" y="488"/>
                  </a:cxn>
                  <a:cxn ang="0">
                    <a:pos x="102" y="431"/>
                  </a:cxn>
                  <a:cxn ang="0">
                    <a:pos x="125" y="358"/>
                  </a:cxn>
                  <a:cxn ang="0">
                    <a:pos x="85" y="358"/>
                  </a:cxn>
                  <a:cxn ang="0">
                    <a:pos x="51" y="318"/>
                  </a:cxn>
                  <a:cxn ang="0">
                    <a:pos x="28" y="318"/>
                  </a:cxn>
                  <a:cxn ang="0">
                    <a:pos x="0" y="278"/>
                  </a:cxn>
                  <a:cxn ang="0">
                    <a:pos x="0" y="256"/>
                  </a:cxn>
                  <a:cxn ang="0">
                    <a:pos x="17" y="267"/>
                  </a:cxn>
                  <a:cxn ang="0">
                    <a:pos x="17" y="227"/>
                  </a:cxn>
                  <a:cxn ang="0">
                    <a:pos x="45" y="176"/>
                  </a:cxn>
                  <a:cxn ang="0">
                    <a:pos x="108" y="148"/>
                  </a:cxn>
                </a:cxnLst>
                <a:rect l="0" t="0" r="r" b="b"/>
                <a:pathLst>
                  <a:path w="599" h="590">
                    <a:moveTo>
                      <a:pt x="108" y="148"/>
                    </a:moveTo>
                    <a:lnTo>
                      <a:pt x="80" y="80"/>
                    </a:lnTo>
                    <a:lnTo>
                      <a:pt x="142" y="40"/>
                    </a:lnTo>
                    <a:lnTo>
                      <a:pt x="182" y="46"/>
                    </a:lnTo>
                    <a:lnTo>
                      <a:pt x="222" y="34"/>
                    </a:lnTo>
                    <a:lnTo>
                      <a:pt x="239" y="6"/>
                    </a:lnTo>
                    <a:lnTo>
                      <a:pt x="262" y="0"/>
                    </a:lnTo>
                    <a:lnTo>
                      <a:pt x="314" y="57"/>
                    </a:lnTo>
                    <a:lnTo>
                      <a:pt x="314" y="91"/>
                    </a:lnTo>
                    <a:lnTo>
                      <a:pt x="388" y="199"/>
                    </a:lnTo>
                    <a:lnTo>
                      <a:pt x="388" y="216"/>
                    </a:lnTo>
                    <a:lnTo>
                      <a:pt x="422" y="222"/>
                    </a:lnTo>
                    <a:lnTo>
                      <a:pt x="450" y="284"/>
                    </a:lnTo>
                    <a:lnTo>
                      <a:pt x="508" y="335"/>
                    </a:lnTo>
                    <a:lnTo>
                      <a:pt x="513" y="358"/>
                    </a:lnTo>
                    <a:lnTo>
                      <a:pt x="559" y="380"/>
                    </a:lnTo>
                    <a:lnTo>
                      <a:pt x="599" y="431"/>
                    </a:lnTo>
                    <a:lnTo>
                      <a:pt x="508" y="505"/>
                    </a:lnTo>
                    <a:lnTo>
                      <a:pt x="490" y="482"/>
                    </a:lnTo>
                    <a:lnTo>
                      <a:pt x="433" y="528"/>
                    </a:lnTo>
                    <a:lnTo>
                      <a:pt x="411" y="511"/>
                    </a:lnTo>
                    <a:lnTo>
                      <a:pt x="388" y="522"/>
                    </a:lnTo>
                    <a:lnTo>
                      <a:pt x="336" y="494"/>
                    </a:lnTo>
                    <a:lnTo>
                      <a:pt x="325" y="528"/>
                    </a:lnTo>
                    <a:lnTo>
                      <a:pt x="353" y="545"/>
                    </a:lnTo>
                    <a:lnTo>
                      <a:pt x="336" y="579"/>
                    </a:lnTo>
                    <a:lnTo>
                      <a:pt x="251" y="590"/>
                    </a:lnTo>
                    <a:lnTo>
                      <a:pt x="216" y="562"/>
                    </a:lnTo>
                    <a:lnTo>
                      <a:pt x="177" y="556"/>
                    </a:lnTo>
                    <a:lnTo>
                      <a:pt x="159" y="516"/>
                    </a:lnTo>
                    <a:lnTo>
                      <a:pt x="131" y="488"/>
                    </a:lnTo>
                    <a:lnTo>
                      <a:pt x="102" y="431"/>
                    </a:lnTo>
                    <a:lnTo>
                      <a:pt x="125" y="358"/>
                    </a:lnTo>
                    <a:lnTo>
                      <a:pt x="85" y="358"/>
                    </a:lnTo>
                    <a:lnTo>
                      <a:pt x="51" y="318"/>
                    </a:lnTo>
                    <a:lnTo>
                      <a:pt x="28" y="318"/>
                    </a:lnTo>
                    <a:lnTo>
                      <a:pt x="0" y="278"/>
                    </a:lnTo>
                    <a:lnTo>
                      <a:pt x="0" y="256"/>
                    </a:lnTo>
                    <a:lnTo>
                      <a:pt x="17" y="267"/>
                    </a:lnTo>
                    <a:lnTo>
                      <a:pt x="17" y="227"/>
                    </a:lnTo>
                    <a:lnTo>
                      <a:pt x="45" y="176"/>
                    </a:lnTo>
                    <a:lnTo>
                      <a:pt x="108" y="148"/>
                    </a:lnTo>
                    <a:close/>
                  </a:path>
                </a:pathLst>
              </a:custGeom>
              <a:solidFill>
                <a:srgbClr val="FCD5B5"/>
              </a:solidFill>
              <a:ln w="15875" cap="flat" cmpd="sng" algn="ctr">
                <a:noFill/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CD5B5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4" name="Freeform 44">
                <a:extLst>
                  <a:ext uri="{FF2B5EF4-FFF2-40B4-BE49-F238E27FC236}">
                    <a16:creationId xmlns="" xmlns:a16="http://schemas.microsoft.com/office/drawing/2014/main" id="{2F740228-D4B9-427B-818E-5191D2EF4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1" y="1484"/>
                <a:ext cx="471" cy="386"/>
              </a:xfrm>
              <a:custGeom>
                <a:avLst/>
                <a:gdLst/>
                <a:ahLst/>
                <a:cxnLst>
                  <a:cxn ang="0">
                    <a:pos x="131" y="68"/>
                  </a:cxn>
                  <a:cxn ang="0">
                    <a:pos x="154" y="85"/>
                  </a:cxn>
                  <a:cxn ang="0">
                    <a:pos x="194" y="85"/>
                  </a:cxn>
                  <a:cxn ang="0">
                    <a:pos x="217" y="102"/>
                  </a:cxn>
                  <a:cxn ang="0">
                    <a:pos x="279" y="63"/>
                  </a:cxn>
                  <a:cxn ang="0">
                    <a:pos x="279" y="23"/>
                  </a:cxn>
                  <a:cxn ang="0">
                    <a:pos x="314" y="12"/>
                  </a:cxn>
                  <a:cxn ang="0">
                    <a:pos x="348" y="46"/>
                  </a:cxn>
                  <a:cxn ang="0">
                    <a:pos x="394" y="0"/>
                  </a:cxn>
                  <a:cxn ang="0">
                    <a:pos x="433" y="6"/>
                  </a:cxn>
                  <a:cxn ang="0">
                    <a:pos x="468" y="29"/>
                  </a:cxn>
                  <a:cxn ang="0">
                    <a:pos x="456" y="63"/>
                  </a:cxn>
                  <a:cxn ang="0">
                    <a:pos x="468" y="119"/>
                  </a:cxn>
                  <a:cxn ang="0">
                    <a:pos x="445" y="148"/>
                  </a:cxn>
                  <a:cxn ang="0">
                    <a:pos x="445" y="244"/>
                  </a:cxn>
                  <a:cxn ang="0">
                    <a:pos x="411" y="244"/>
                  </a:cxn>
                  <a:cxn ang="0">
                    <a:pos x="359" y="284"/>
                  </a:cxn>
                  <a:cxn ang="0">
                    <a:pos x="348" y="329"/>
                  </a:cxn>
                  <a:cxn ang="0">
                    <a:pos x="200" y="386"/>
                  </a:cxn>
                  <a:cxn ang="0">
                    <a:pos x="188" y="352"/>
                  </a:cxn>
                  <a:cxn ang="0">
                    <a:pos x="137" y="278"/>
                  </a:cxn>
                  <a:cxn ang="0">
                    <a:pos x="108" y="272"/>
                  </a:cxn>
                  <a:cxn ang="0">
                    <a:pos x="108" y="227"/>
                  </a:cxn>
                  <a:cxn ang="0">
                    <a:pos x="85" y="210"/>
                  </a:cxn>
                  <a:cxn ang="0">
                    <a:pos x="40" y="238"/>
                  </a:cxn>
                  <a:cxn ang="0">
                    <a:pos x="0" y="176"/>
                  </a:cxn>
                  <a:cxn ang="0">
                    <a:pos x="63" y="136"/>
                  </a:cxn>
                  <a:cxn ang="0">
                    <a:pos x="40" y="119"/>
                  </a:cxn>
                  <a:cxn ang="0">
                    <a:pos x="40" y="91"/>
                  </a:cxn>
                  <a:cxn ang="0">
                    <a:pos x="97" y="85"/>
                  </a:cxn>
                  <a:cxn ang="0">
                    <a:pos x="131" y="68"/>
                  </a:cxn>
                </a:cxnLst>
                <a:rect l="0" t="0" r="r" b="b"/>
                <a:pathLst>
                  <a:path w="468" h="386">
                    <a:moveTo>
                      <a:pt x="131" y="68"/>
                    </a:moveTo>
                    <a:lnTo>
                      <a:pt x="154" y="85"/>
                    </a:lnTo>
                    <a:lnTo>
                      <a:pt x="194" y="85"/>
                    </a:lnTo>
                    <a:lnTo>
                      <a:pt x="217" y="102"/>
                    </a:lnTo>
                    <a:lnTo>
                      <a:pt x="279" y="63"/>
                    </a:lnTo>
                    <a:lnTo>
                      <a:pt x="279" y="23"/>
                    </a:lnTo>
                    <a:lnTo>
                      <a:pt x="314" y="12"/>
                    </a:lnTo>
                    <a:lnTo>
                      <a:pt x="348" y="46"/>
                    </a:lnTo>
                    <a:lnTo>
                      <a:pt x="394" y="0"/>
                    </a:lnTo>
                    <a:lnTo>
                      <a:pt x="433" y="6"/>
                    </a:lnTo>
                    <a:lnTo>
                      <a:pt x="468" y="29"/>
                    </a:lnTo>
                    <a:lnTo>
                      <a:pt x="456" y="63"/>
                    </a:lnTo>
                    <a:lnTo>
                      <a:pt x="468" y="119"/>
                    </a:lnTo>
                    <a:lnTo>
                      <a:pt x="445" y="148"/>
                    </a:lnTo>
                    <a:lnTo>
                      <a:pt x="445" y="244"/>
                    </a:lnTo>
                    <a:lnTo>
                      <a:pt x="411" y="244"/>
                    </a:lnTo>
                    <a:lnTo>
                      <a:pt x="359" y="284"/>
                    </a:lnTo>
                    <a:lnTo>
                      <a:pt x="348" y="329"/>
                    </a:lnTo>
                    <a:lnTo>
                      <a:pt x="200" y="386"/>
                    </a:lnTo>
                    <a:lnTo>
                      <a:pt x="188" y="352"/>
                    </a:lnTo>
                    <a:lnTo>
                      <a:pt x="137" y="278"/>
                    </a:lnTo>
                    <a:lnTo>
                      <a:pt x="108" y="272"/>
                    </a:lnTo>
                    <a:lnTo>
                      <a:pt x="108" y="227"/>
                    </a:lnTo>
                    <a:lnTo>
                      <a:pt x="85" y="210"/>
                    </a:lnTo>
                    <a:lnTo>
                      <a:pt x="40" y="238"/>
                    </a:lnTo>
                    <a:lnTo>
                      <a:pt x="0" y="176"/>
                    </a:lnTo>
                    <a:lnTo>
                      <a:pt x="63" y="136"/>
                    </a:lnTo>
                    <a:lnTo>
                      <a:pt x="40" y="119"/>
                    </a:lnTo>
                    <a:lnTo>
                      <a:pt x="40" y="91"/>
                    </a:lnTo>
                    <a:lnTo>
                      <a:pt x="97" y="85"/>
                    </a:lnTo>
                    <a:lnTo>
                      <a:pt x="131" y="68"/>
                    </a:lnTo>
                    <a:close/>
                  </a:path>
                </a:pathLst>
              </a:custGeom>
              <a:solidFill>
                <a:srgbClr val="B9CDE5"/>
              </a:solidFill>
              <a:ln w="0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5" name="Freeform 46">
                <a:extLst>
                  <a:ext uri="{FF2B5EF4-FFF2-40B4-BE49-F238E27FC236}">
                    <a16:creationId xmlns="" xmlns:a16="http://schemas.microsoft.com/office/drawing/2014/main" id="{281BC658-0570-492E-A733-F1D460985C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3" y="1384"/>
                <a:ext cx="532" cy="441"/>
              </a:xfrm>
              <a:custGeom>
                <a:avLst/>
                <a:gdLst/>
                <a:ahLst/>
                <a:cxnLst>
                  <a:cxn ang="0">
                    <a:pos x="109" y="40"/>
                  </a:cxn>
                  <a:cxn ang="0">
                    <a:pos x="166" y="45"/>
                  </a:cxn>
                  <a:cxn ang="0">
                    <a:pos x="177" y="17"/>
                  </a:cxn>
                  <a:cxn ang="0">
                    <a:pos x="217" y="0"/>
                  </a:cxn>
                  <a:cxn ang="0">
                    <a:pos x="297" y="0"/>
                  </a:cxn>
                  <a:cxn ang="0">
                    <a:pos x="325" y="11"/>
                  </a:cxn>
                  <a:cxn ang="0">
                    <a:pos x="343" y="6"/>
                  </a:cxn>
                  <a:cxn ang="0">
                    <a:pos x="343" y="23"/>
                  </a:cxn>
                  <a:cxn ang="0">
                    <a:pos x="343" y="40"/>
                  </a:cxn>
                  <a:cxn ang="0">
                    <a:pos x="383" y="74"/>
                  </a:cxn>
                  <a:cxn ang="0">
                    <a:pos x="383" y="102"/>
                  </a:cxn>
                  <a:cxn ang="0">
                    <a:pos x="417" y="108"/>
                  </a:cxn>
                  <a:cxn ang="0">
                    <a:pos x="451" y="187"/>
                  </a:cxn>
                  <a:cxn ang="0">
                    <a:pos x="502" y="193"/>
                  </a:cxn>
                  <a:cxn ang="0">
                    <a:pos x="531" y="272"/>
                  </a:cxn>
                  <a:cxn ang="0">
                    <a:pos x="497" y="295"/>
                  </a:cxn>
                  <a:cxn ang="0">
                    <a:pos x="468" y="289"/>
                  </a:cxn>
                  <a:cxn ang="0">
                    <a:pos x="383" y="357"/>
                  </a:cxn>
                  <a:cxn ang="0">
                    <a:pos x="337" y="357"/>
                  </a:cxn>
                  <a:cxn ang="0">
                    <a:pos x="291" y="442"/>
                  </a:cxn>
                  <a:cxn ang="0">
                    <a:pos x="228" y="408"/>
                  </a:cxn>
                  <a:cxn ang="0">
                    <a:pos x="177" y="397"/>
                  </a:cxn>
                  <a:cxn ang="0">
                    <a:pos x="166" y="369"/>
                  </a:cxn>
                  <a:cxn ang="0">
                    <a:pos x="131" y="380"/>
                  </a:cxn>
                  <a:cxn ang="0">
                    <a:pos x="57" y="357"/>
                  </a:cxn>
                  <a:cxn ang="0">
                    <a:pos x="80" y="318"/>
                  </a:cxn>
                  <a:cxn ang="0">
                    <a:pos x="12" y="267"/>
                  </a:cxn>
                  <a:cxn ang="0">
                    <a:pos x="0" y="238"/>
                  </a:cxn>
                  <a:cxn ang="0">
                    <a:pos x="6" y="216"/>
                  </a:cxn>
                  <a:cxn ang="0">
                    <a:pos x="23" y="216"/>
                  </a:cxn>
                  <a:cxn ang="0">
                    <a:pos x="63" y="187"/>
                  </a:cxn>
                  <a:cxn ang="0">
                    <a:pos x="80" y="97"/>
                  </a:cxn>
                  <a:cxn ang="0">
                    <a:pos x="57" y="57"/>
                  </a:cxn>
                  <a:cxn ang="0">
                    <a:pos x="86" y="57"/>
                  </a:cxn>
                  <a:cxn ang="0">
                    <a:pos x="109" y="40"/>
                  </a:cxn>
                </a:cxnLst>
                <a:rect l="0" t="0" r="r" b="b"/>
                <a:pathLst>
                  <a:path w="531" h="442">
                    <a:moveTo>
                      <a:pt x="109" y="40"/>
                    </a:moveTo>
                    <a:lnTo>
                      <a:pt x="166" y="45"/>
                    </a:lnTo>
                    <a:lnTo>
                      <a:pt x="177" y="17"/>
                    </a:lnTo>
                    <a:lnTo>
                      <a:pt x="217" y="0"/>
                    </a:lnTo>
                    <a:lnTo>
                      <a:pt x="297" y="0"/>
                    </a:lnTo>
                    <a:lnTo>
                      <a:pt x="325" y="11"/>
                    </a:lnTo>
                    <a:lnTo>
                      <a:pt x="343" y="6"/>
                    </a:lnTo>
                    <a:lnTo>
                      <a:pt x="343" y="23"/>
                    </a:lnTo>
                    <a:lnTo>
                      <a:pt x="343" y="40"/>
                    </a:lnTo>
                    <a:lnTo>
                      <a:pt x="383" y="74"/>
                    </a:lnTo>
                    <a:lnTo>
                      <a:pt x="383" y="102"/>
                    </a:lnTo>
                    <a:lnTo>
                      <a:pt x="417" y="108"/>
                    </a:lnTo>
                    <a:lnTo>
                      <a:pt x="451" y="187"/>
                    </a:lnTo>
                    <a:lnTo>
                      <a:pt x="502" y="193"/>
                    </a:lnTo>
                    <a:lnTo>
                      <a:pt x="531" y="272"/>
                    </a:lnTo>
                    <a:lnTo>
                      <a:pt x="497" y="295"/>
                    </a:lnTo>
                    <a:lnTo>
                      <a:pt x="468" y="289"/>
                    </a:lnTo>
                    <a:lnTo>
                      <a:pt x="383" y="357"/>
                    </a:lnTo>
                    <a:lnTo>
                      <a:pt x="337" y="357"/>
                    </a:lnTo>
                    <a:lnTo>
                      <a:pt x="291" y="442"/>
                    </a:lnTo>
                    <a:lnTo>
                      <a:pt x="228" y="408"/>
                    </a:lnTo>
                    <a:lnTo>
                      <a:pt x="177" y="397"/>
                    </a:lnTo>
                    <a:lnTo>
                      <a:pt x="166" y="369"/>
                    </a:lnTo>
                    <a:lnTo>
                      <a:pt x="131" y="380"/>
                    </a:lnTo>
                    <a:lnTo>
                      <a:pt x="57" y="357"/>
                    </a:lnTo>
                    <a:lnTo>
                      <a:pt x="80" y="318"/>
                    </a:lnTo>
                    <a:lnTo>
                      <a:pt x="12" y="267"/>
                    </a:lnTo>
                    <a:lnTo>
                      <a:pt x="0" y="238"/>
                    </a:lnTo>
                    <a:lnTo>
                      <a:pt x="6" y="216"/>
                    </a:lnTo>
                    <a:lnTo>
                      <a:pt x="23" y="216"/>
                    </a:lnTo>
                    <a:lnTo>
                      <a:pt x="63" y="187"/>
                    </a:lnTo>
                    <a:lnTo>
                      <a:pt x="80" y="97"/>
                    </a:lnTo>
                    <a:lnTo>
                      <a:pt x="57" y="57"/>
                    </a:lnTo>
                    <a:lnTo>
                      <a:pt x="86" y="57"/>
                    </a:lnTo>
                    <a:lnTo>
                      <a:pt x="109" y="40"/>
                    </a:lnTo>
                    <a:close/>
                  </a:path>
                </a:pathLst>
              </a:custGeom>
              <a:solidFill>
                <a:srgbClr val="B9CDE5"/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6" name="Freeform 49">
                <a:extLst>
                  <a:ext uri="{FF2B5EF4-FFF2-40B4-BE49-F238E27FC236}">
                    <a16:creationId xmlns="" xmlns:a16="http://schemas.microsoft.com/office/drawing/2014/main" id="{492B4D5C-51D6-485C-B32A-C120A3A7A4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4" y="2148"/>
                <a:ext cx="599" cy="516"/>
              </a:xfrm>
              <a:custGeom>
                <a:avLst/>
                <a:gdLst>
                  <a:gd name="T0" fmla="*/ 257 w 599"/>
                  <a:gd name="T1" fmla="*/ 68 h 516"/>
                  <a:gd name="T2" fmla="*/ 291 w 599"/>
                  <a:gd name="T3" fmla="*/ 102 h 516"/>
                  <a:gd name="T4" fmla="*/ 320 w 599"/>
                  <a:gd name="T5" fmla="*/ 68 h 516"/>
                  <a:gd name="T6" fmla="*/ 366 w 599"/>
                  <a:gd name="T7" fmla="*/ 56 h 516"/>
                  <a:gd name="T8" fmla="*/ 377 w 599"/>
                  <a:gd name="T9" fmla="*/ 85 h 516"/>
                  <a:gd name="T10" fmla="*/ 428 w 599"/>
                  <a:gd name="T11" fmla="*/ 11 h 516"/>
                  <a:gd name="T12" fmla="*/ 468 w 599"/>
                  <a:gd name="T13" fmla="*/ 28 h 516"/>
                  <a:gd name="T14" fmla="*/ 485 w 599"/>
                  <a:gd name="T15" fmla="*/ 0 h 516"/>
                  <a:gd name="T16" fmla="*/ 520 w 599"/>
                  <a:gd name="T17" fmla="*/ 0 h 516"/>
                  <a:gd name="T18" fmla="*/ 520 w 599"/>
                  <a:gd name="T19" fmla="*/ 91 h 516"/>
                  <a:gd name="T20" fmla="*/ 588 w 599"/>
                  <a:gd name="T21" fmla="*/ 113 h 516"/>
                  <a:gd name="T22" fmla="*/ 599 w 599"/>
                  <a:gd name="T23" fmla="*/ 142 h 516"/>
                  <a:gd name="T24" fmla="*/ 565 w 599"/>
                  <a:gd name="T25" fmla="*/ 159 h 516"/>
                  <a:gd name="T26" fmla="*/ 531 w 599"/>
                  <a:gd name="T27" fmla="*/ 147 h 516"/>
                  <a:gd name="T28" fmla="*/ 514 w 599"/>
                  <a:gd name="T29" fmla="*/ 198 h 516"/>
                  <a:gd name="T30" fmla="*/ 468 w 599"/>
                  <a:gd name="T31" fmla="*/ 221 h 516"/>
                  <a:gd name="T32" fmla="*/ 451 w 599"/>
                  <a:gd name="T33" fmla="*/ 261 h 516"/>
                  <a:gd name="T34" fmla="*/ 417 w 599"/>
                  <a:gd name="T35" fmla="*/ 278 h 516"/>
                  <a:gd name="T36" fmla="*/ 405 w 599"/>
                  <a:gd name="T37" fmla="*/ 329 h 516"/>
                  <a:gd name="T38" fmla="*/ 411 w 599"/>
                  <a:gd name="T39" fmla="*/ 374 h 516"/>
                  <a:gd name="T40" fmla="*/ 354 w 599"/>
                  <a:gd name="T41" fmla="*/ 374 h 516"/>
                  <a:gd name="T42" fmla="*/ 320 w 599"/>
                  <a:gd name="T43" fmla="*/ 408 h 516"/>
                  <a:gd name="T44" fmla="*/ 297 w 599"/>
                  <a:gd name="T45" fmla="*/ 391 h 516"/>
                  <a:gd name="T46" fmla="*/ 274 w 599"/>
                  <a:gd name="T47" fmla="*/ 402 h 516"/>
                  <a:gd name="T48" fmla="*/ 274 w 599"/>
                  <a:gd name="T49" fmla="*/ 431 h 516"/>
                  <a:gd name="T50" fmla="*/ 320 w 599"/>
                  <a:gd name="T51" fmla="*/ 442 h 516"/>
                  <a:gd name="T52" fmla="*/ 308 w 599"/>
                  <a:gd name="T53" fmla="*/ 471 h 516"/>
                  <a:gd name="T54" fmla="*/ 331 w 599"/>
                  <a:gd name="T55" fmla="*/ 476 h 516"/>
                  <a:gd name="T56" fmla="*/ 320 w 599"/>
                  <a:gd name="T57" fmla="*/ 516 h 516"/>
                  <a:gd name="T58" fmla="*/ 274 w 599"/>
                  <a:gd name="T59" fmla="*/ 510 h 516"/>
                  <a:gd name="T60" fmla="*/ 206 w 599"/>
                  <a:gd name="T61" fmla="*/ 419 h 516"/>
                  <a:gd name="T62" fmla="*/ 132 w 599"/>
                  <a:gd name="T63" fmla="*/ 419 h 516"/>
                  <a:gd name="T64" fmla="*/ 69 w 599"/>
                  <a:gd name="T65" fmla="*/ 459 h 516"/>
                  <a:gd name="T66" fmla="*/ 0 w 599"/>
                  <a:gd name="T67" fmla="*/ 471 h 516"/>
                  <a:gd name="T68" fmla="*/ 0 w 599"/>
                  <a:gd name="T69" fmla="*/ 391 h 516"/>
                  <a:gd name="T70" fmla="*/ 92 w 599"/>
                  <a:gd name="T71" fmla="*/ 368 h 516"/>
                  <a:gd name="T72" fmla="*/ 109 w 599"/>
                  <a:gd name="T73" fmla="*/ 278 h 516"/>
                  <a:gd name="T74" fmla="*/ 137 w 599"/>
                  <a:gd name="T75" fmla="*/ 221 h 516"/>
                  <a:gd name="T76" fmla="*/ 189 w 599"/>
                  <a:gd name="T77" fmla="*/ 215 h 516"/>
                  <a:gd name="T78" fmla="*/ 200 w 599"/>
                  <a:gd name="T79" fmla="*/ 130 h 516"/>
                  <a:gd name="T80" fmla="*/ 257 w 599"/>
                  <a:gd name="T81" fmla="*/ 68 h 51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599"/>
                  <a:gd name="T124" fmla="*/ 0 h 516"/>
                  <a:gd name="T125" fmla="*/ 599 w 599"/>
                  <a:gd name="T126" fmla="*/ 516 h 51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599" h="516">
                    <a:moveTo>
                      <a:pt x="257" y="68"/>
                    </a:moveTo>
                    <a:lnTo>
                      <a:pt x="291" y="102"/>
                    </a:lnTo>
                    <a:lnTo>
                      <a:pt x="320" y="68"/>
                    </a:lnTo>
                    <a:lnTo>
                      <a:pt x="366" y="56"/>
                    </a:lnTo>
                    <a:lnTo>
                      <a:pt x="377" y="85"/>
                    </a:lnTo>
                    <a:lnTo>
                      <a:pt x="428" y="11"/>
                    </a:lnTo>
                    <a:lnTo>
                      <a:pt x="468" y="28"/>
                    </a:lnTo>
                    <a:lnTo>
                      <a:pt x="485" y="0"/>
                    </a:lnTo>
                    <a:lnTo>
                      <a:pt x="520" y="0"/>
                    </a:lnTo>
                    <a:lnTo>
                      <a:pt x="520" y="91"/>
                    </a:lnTo>
                    <a:lnTo>
                      <a:pt x="588" y="113"/>
                    </a:lnTo>
                    <a:lnTo>
                      <a:pt x="599" y="142"/>
                    </a:lnTo>
                    <a:lnTo>
                      <a:pt x="565" y="159"/>
                    </a:lnTo>
                    <a:lnTo>
                      <a:pt x="531" y="147"/>
                    </a:lnTo>
                    <a:lnTo>
                      <a:pt x="514" y="198"/>
                    </a:lnTo>
                    <a:lnTo>
                      <a:pt x="468" y="221"/>
                    </a:lnTo>
                    <a:lnTo>
                      <a:pt x="451" y="261"/>
                    </a:lnTo>
                    <a:lnTo>
                      <a:pt x="417" y="278"/>
                    </a:lnTo>
                    <a:lnTo>
                      <a:pt x="405" y="329"/>
                    </a:lnTo>
                    <a:lnTo>
                      <a:pt x="411" y="374"/>
                    </a:lnTo>
                    <a:lnTo>
                      <a:pt x="354" y="374"/>
                    </a:lnTo>
                    <a:lnTo>
                      <a:pt x="320" y="408"/>
                    </a:lnTo>
                    <a:lnTo>
                      <a:pt x="297" y="391"/>
                    </a:lnTo>
                    <a:lnTo>
                      <a:pt x="274" y="402"/>
                    </a:lnTo>
                    <a:lnTo>
                      <a:pt x="274" y="431"/>
                    </a:lnTo>
                    <a:lnTo>
                      <a:pt x="320" y="442"/>
                    </a:lnTo>
                    <a:lnTo>
                      <a:pt x="308" y="471"/>
                    </a:lnTo>
                    <a:lnTo>
                      <a:pt x="331" y="476"/>
                    </a:lnTo>
                    <a:lnTo>
                      <a:pt x="320" y="516"/>
                    </a:lnTo>
                    <a:lnTo>
                      <a:pt x="274" y="510"/>
                    </a:lnTo>
                    <a:lnTo>
                      <a:pt x="206" y="419"/>
                    </a:lnTo>
                    <a:lnTo>
                      <a:pt x="132" y="419"/>
                    </a:lnTo>
                    <a:lnTo>
                      <a:pt x="69" y="459"/>
                    </a:lnTo>
                    <a:lnTo>
                      <a:pt x="0" y="471"/>
                    </a:lnTo>
                    <a:lnTo>
                      <a:pt x="0" y="391"/>
                    </a:lnTo>
                    <a:lnTo>
                      <a:pt x="92" y="368"/>
                    </a:lnTo>
                    <a:lnTo>
                      <a:pt x="109" y="278"/>
                    </a:lnTo>
                    <a:lnTo>
                      <a:pt x="137" y="221"/>
                    </a:lnTo>
                    <a:lnTo>
                      <a:pt x="189" y="215"/>
                    </a:lnTo>
                    <a:lnTo>
                      <a:pt x="200" y="130"/>
                    </a:lnTo>
                    <a:lnTo>
                      <a:pt x="257" y="68"/>
                    </a:lnTo>
                    <a:close/>
                  </a:path>
                </a:pathLst>
              </a:custGeom>
              <a:solidFill>
                <a:srgbClr val="FCD5B5"/>
              </a:solidFill>
              <a:ln w="158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97" name="Freeform 50">
                <a:extLst>
                  <a:ext uri="{FF2B5EF4-FFF2-40B4-BE49-F238E27FC236}">
                    <a16:creationId xmlns="" xmlns:a16="http://schemas.microsoft.com/office/drawing/2014/main" id="{94AC76F4-E8F9-4E58-B0A5-AEB2D47B6A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9" y="1655"/>
                <a:ext cx="566" cy="715"/>
              </a:xfrm>
              <a:custGeom>
                <a:avLst/>
                <a:gdLst/>
                <a:ahLst/>
                <a:cxnLst>
                  <a:cxn ang="0">
                    <a:pos x="0" y="85"/>
                  </a:cxn>
                  <a:cxn ang="0">
                    <a:pos x="74" y="102"/>
                  </a:cxn>
                  <a:cxn ang="0">
                    <a:pos x="102" y="97"/>
                  </a:cxn>
                  <a:cxn ang="0">
                    <a:pos x="114" y="125"/>
                  </a:cxn>
                  <a:cxn ang="0">
                    <a:pos x="159" y="131"/>
                  </a:cxn>
                  <a:cxn ang="0">
                    <a:pos x="228" y="165"/>
                  </a:cxn>
                  <a:cxn ang="0">
                    <a:pos x="274" y="91"/>
                  </a:cxn>
                  <a:cxn ang="0">
                    <a:pos x="314" y="91"/>
                  </a:cxn>
                  <a:cxn ang="0">
                    <a:pos x="405" y="17"/>
                  </a:cxn>
                  <a:cxn ang="0">
                    <a:pos x="433" y="23"/>
                  </a:cxn>
                  <a:cxn ang="0">
                    <a:pos x="462" y="0"/>
                  </a:cxn>
                  <a:cxn ang="0">
                    <a:pos x="508" y="12"/>
                  </a:cxn>
                  <a:cxn ang="0">
                    <a:pos x="536" y="68"/>
                  </a:cxn>
                  <a:cxn ang="0">
                    <a:pos x="513" y="102"/>
                  </a:cxn>
                  <a:cxn ang="0">
                    <a:pos x="525" y="142"/>
                  </a:cxn>
                  <a:cxn ang="0">
                    <a:pos x="513" y="165"/>
                  </a:cxn>
                  <a:cxn ang="0">
                    <a:pos x="553" y="205"/>
                  </a:cxn>
                  <a:cxn ang="0">
                    <a:pos x="525" y="227"/>
                  </a:cxn>
                  <a:cxn ang="0">
                    <a:pos x="559" y="244"/>
                  </a:cxn>
                  <a:cxn ang="0">
                    <a:pos x="553" y="312"/>
                  </a:cxn>
                  <a:cxn ang="0">
                    <a:pos x="525" y="363"/>
                  </a:cxn>
                  <a:cxn ang="0">
                    <a:pos x="536" y="403"/>
                  </a:cxn>
                  <a:cxn ang="0">
                    <a:pos x="513" y="460"/>
                  </a:cxn>
                  <a:cxn ang="0">
                    <a:pos x="565" y="499"/>
                  </a:cxn>
                  <a:cxn ang="0">
                    <a:pos x="536" y="528"/>
                  </a:cxn>
                  <a:cxn ang="0">
                    <a:pos x="530" y="579"/>
                  </a:cxn>
                  <a:cxn ang="0">
                    <a:pos x="485" y="664"/>
                  </a:cxn>
                  <a:cxn ang="0">
                    <a:pos x="450" y="692"/>
                  </a:cxn>
                  <a:cxn ang="0">
                    <a:pos x="422" y="687"/>
                  </a:cxn>
                  <a:cxn ang="0">
                    <a:pos x="388" y="715"/>
                  </a:cxn>
                  <a:cxn ang="0">
                    <a:pos x="325" y="687"/>
                  </a:cxn>
                  <a:cxn ang="0">
                    <a:pos x="314" y="647"/>
                  </a:cxn>
                  <a:cxn ang="0">
                    <a:pos x="268" y="630"/>
                  </a:cxn>
                  <a:cxn ang="0">
                    <a:pos x="251" y="607"/>
                  </a:cxn>
                  <a:cxn ang="0">
                    <a:pos x="188" y="585"/>
                  </a:cxn>
                  <a:cxn ang="0">
                    <a:pos x="188" y="488"/>
                  </a:cxn>
                  <a:cxn ang="0">
                    <a:pos x="148" y="494"/>
                  </a:cxn>
                  <a:cxn ang="0">
                    <a:pos x="131" y="516"/>
                  </a:cxn>
                  <a:cxn ang="0">
                    <a:pos x="91" y="499"/>
                  </a:cxn>
                  <a:cxn ang="0">
                    <a:pos x="51" y="499"/>
                  </a:cxn>
                  <a:cxn ang="0">
                    <a:pos x="40" y="465"/>
                  </a:cxn>
                  <a:cxn ang="0">
                    <a:pos x="74" y="465"/>
                  </a:cxn>
                  <a:cxn ang="0">
                    <a:pos x="91" y="380"/>
                  </a:cxn>
                  <a:cxn ang="0">
                    <a:pos x="120" y="324"/>
                  </a:cxn>
                  <a:cxn ang="0">
                    <a:pos x="114" y="290"/>
                  </a:cxn>
                  <a:cxn ang="0">
                    <a:pos x="148" y="239"/>
                  </a:cxn>
                  <a:cxn ang="0">
                    <a:pos x="142" y="182"/>
                  </a:cxn>
                  <a:cxn ang="0">
                    <a:pos x="74" y="142"/>
                  </a:cxn>
                  <a:cxn ang="0">
                    <a:pos x="51" y="142"/>
                  </a:cxn>
                  <a:cxn ang="0">
                    <a:pos x="0" y="85"/>
                  </a:cxn>
                </a:cxnLst>
                <a:rect l="0" t="0" r="r" b="b"/>
                <a:pathLst>
                  <a:path w="565" h="715">
                    <a:moveTo>
                      <a:pt x="0" y="85"/>
                    </a:moveTo>
                    <a:lnTo>
                      <a:pt x="74" y="102"/>
                    </a:lnTo>
                    <a:lnTo>
                      <a:pt x="102" y="97"/>
                    </a:lnTo>
                    <a:lnTo>
                      <a:pt x="114" y="125"/>
                    </a:lnTo>
                    <a:lnTo>
                      <a:pt x="159" y="131"/>
                    </a:lnTo>
                    <a:lnTo>
                      <a:pt x="228" y="165"/>
                    </a:lnTo>
                    <a:lnTo>
                      <a:pt x="274" y="91"/>
                    </a:lnTo>
                    <a:lnTo>
                      <a:pt x="314" y="91"/>
                    </a:lnTo>
                    <a:lnTo>
                      <a:pt x="405" y="17"/>
                    </a:lnTo>
                    <a:lnTo>
                      <a:pt x="433" y="23"/>
                    </a:lnTo>
                    <a:lnTo>
                      <a:pt x="462" y="0"/>
                    </a:lnTo>
                    <a:lnTo>
                      <a:pt x="508" y="12"/>
                    </a:lnTo>
                    <a:lnTo>
                      <a:pt x="536" y="68"/>
                    </a:lnTo>
                    <a:lnTo>
                      <a:pt x="513" y="102"/>
                    </a:lnTo>
                    <a:lnTo>
                      <a:pt x="525" y="142"/>
                    </a:lnTo>
                    <a:lnTo>
                      <a:pt x="513" y="165"/>
                    </a:lnTo>
                    <a:lnTo>
                      <a:pt x="553" y="205"/>
                    </a:lnTo>
                    <a:lnTo>
                      <a:pt x="525" y="227"/>
                    </a:lnTo>
                    <a:lnTo>
                      <a:pt x="559" y="244"/>
                    </a:lnTo>
                    <a:lnTo>
                      <a:pt x="553" y="312"/>
                    </a:lnTo>
                    <a:lnTo>
                      <a:pt x="525" y="363"/>
                    </a:lnTo>
                    <a:lnTo>
                      <a:pt x="536" y="403"/>
                    </a:lnTo>
                    <a:lnTo>
                      <a:pt x="513" y="460"/>
                    </a:lnTo>
                    <a:lnTo>
                      <a:pt x="565" y="499"/>
                    </a:lnTo>
                    <a:lnTo>
                      <a:pt x="536" y="528"/>
                    </a:lnTo>
                    <a:lnTo>
                      <a:pt x="530" y="579"/>
                    </a:lnTo>
                    <a:lnTo>
                      <a:pt x="485" y="664"/>
                    </a:lnTo>
                    <a:lnTo>
                      <a:pt x="450" y="692"/>
                    </a:lnTo>
                    <a:lnTo>
                      <a:pt x="422" y="687"/>
                    </a:lnTo>
                    <a:lnTo>
                      <a:pt x="388" y="715"/>
                    </a:lnTo>
                    <a:lnTo>
                      <a:pt x="325" y="687"/>
                    </a:lnTo>
                    <a:lnTo>
                      <a:pt x="314" y="647"/>
                    </a:lnTo>
                    <a:lnTo>
                      <a:pt x="268" y="630"/>
                    </a:lnTo>
                    <a:lnTo>
                      <a:pt x="251" y="607"/>
                    </a:lnTo>
                    <a:lnTo>
                      <a:pt x="188" y="585"/>
                    </a:lnTo>
                    <a:lnTo>
                      <a:pt x="188" y="488"/>
                    </a:lnTo>
                    <a:lnTo>
                      <a:pt x="148" y="494"/>
                    </a:lnTo>
                    <a:lnTo>
                      <a:pt x="131" y="516"/>
                    </a:lnTo>
                    <a:lnTo>
                      <a:pt x="91" y="499"/>
                    </a:lnTo>
                    <a:lnTo>
                      <a:pt x="51" y="499"/>
                    </a:lnTo>
                    <a:lnTo>
                      <a:pt x="40" y="465"/>
                    </a:lnTo>
                    <a:lnTo>
                      <a:pt x="74" y="465"/>
                    </a:lnTo>
                    <a:lnTo>
                      <a:pt x="91" y="380"/>
                    </a:lnTo>
                    <a:lnTo>
                      <a:pt x="120" y="324"/>
                    </a:lnTo>
                    <a:lnTo>
                      <a:pt x="114" y="290"/>
                    </a:lnTo>
                    <a:lnTo>
                      <a:pt x="148" y="239"/>
                    </a:lnTo>
                    <a:lnTo>
                      <a:pt x="142" y="182"/>
                    </a:lnTo>
                    <a:lnTo>
                      <a:pt x="74" y="142"/>
                    </a:lnTo>
                    <a:lnTo>
                      <a:pt x="51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5B3D7"/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8" name="Freeform 52">
                <a:extLst>
                  <a:ext uri="{FF2B5EF4-FFF2-40B4-BE49-F238E27FC236}">
                    <a16:creationId xmlns="" xmlns:a16="http://schemas.microsoft.com/office/drawing/2014/main" id="{16A6D641-6FAE-4C44-A783-88D3812570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9" y="2324"/>
                <a:ext cx="583" cy="579"/>
              </a:xfrm>
              <a:custGeom>
                <a:avLst/>
                <a:gdLst/>
                <a:ahLst/>
                <a:cxnLst>
                  <a:cxn ang="0">
                    <a:pos x="103" y="45"/>
                  </a:cxn>
                  <a:cxn ang="0">
                    <a:pos x="143" y="22"/>
                  </a:cxn>
                  <a:cxn ang="0">
                    <a:pos x="171" y="28"/>
                  </a:cxn>
                  <a:cxn ang="0">
                    <a:pos x="206" y="0"/>
                  </a:cxn>
                  <a:cxn ang="0">
                    <a:pos x="274" y="45"/>
                  </a:cxn>
                  <a:cxn ang="0">
                    <a:pos x="326" y="45"/>
                  </a:cxn>
                  <a:cxn ang="0">
                    <a:pos x="377" y="113"/>
                  </a:cxn>
                  <a:cxn ang="0">
                    <a:pos x="520" y="102"/>
                  </a:cxn>
                  <a:cxn ang="0">
                    <a:pos x="577" y="141"/>
                  </a:cxn>
                  <a:cxn ang="0">
                    <a:pos x="582" y="209"/>
                  </a:cxn>
                  <a:cxn ang="0">
                    <a:pos x="565" y="260"/>
                  </a:cxn>
                  <a:cxn ang="0">
                    <a:pos x="485" y="357"/>
                  </a:cxn>
                  <a:cxn ang="0">
                    <a:pos x="497" y="402"/>
                  </a:cxn>
                  <a:cxn ang="0">
                    <a:pos x="520" y="397"/>
                  </a:cxn>
                  <a:cxn ang="0">
                    <a:pos x="537" y="453"/>
                  </a:cxn>
                  <a:cxn ang="0">
                    <a:pos x="520" y="476"/>
                  </a:cxn>
                  <a:cxn ang="0">
                    <a:pos x="525" y="533"/>
                  </a:cxn>
                  <a:cxn ang="0">
                    <a:pos x="445" y="561"/>
                  </a:cxn>
                  <a:cxn ang="0">
                    <a:pos x="394" y="561"/>
                  </a:cxn>
                  <a:cxn ang="0">
                    <a:pos x="343" y="578"/>
                  </a:cxn>
                  <a:cxn ang="0">
                    <a:pos x="331" y="504"/>
                  </a:cxn>
                  <a:cxn ang="0">
                    <a:pos x="240" y="482"/>
                  </a:cxn>
                  <a:cxn ang="0">
                    <a:pos x="120" y="476"/>
                  </a:cxn>
                  <a:cxn ang="0">
                    <a:pos x="23" y="425"/>
                  </a:cxn>
                  <a:cxn ang="0">
                    <a:pos x="29" y="408"/>
                  </a:cxn>
                  <a:cxn ang="0">
                    <a:pos x="57" y="408"/>
                  </a:cxn>
                  <a:cxn ang="0">
                    <a:pos x="40" y="363"/>
                  </a:cxn>
                  <a:cxn ang="0">
                    <a:pos x="52" y="357"/>
                  </a:cxn>
                  <a:cxn ang="0">
                    <a:pos x="0" y="266"/>
                  </a:cxn>
                  <a:cxn ang="0">
                    <a:pos x="29" y="255"/>
                  </a:cxn>
                  <a:cxn ang="0">
                    <a:pos x="23" y="209"/>
                  </a:cxn>
                  <a:cxn ang="0">
                    <a:pos x="52" y="187"/>
                  </a:cxn>
                  <a:cxn ang="0">
                    <a:pos x="57" y="147"/>
                  </a:cxn>
                  <a:cxn ang="0">
                    <a:pos x="92" y="153"/>
                  </a:cxn>
                  <a:cxn ang="0">
                    <a:pos x="120" y="113"/>
                  </a:cxn>
                  <a:cxn ang="0">
                    <a:pos x="92" y="79"/>
                  </a:cxn>
                  <a:cxn ang="0">
                    <a:pos x="103" y="45"/>
                  </a:cxn>
                </a:cxnLst>
                <a:rect l="0" t="0" r="r" b="b"/>
                <a:pathLst>
                  <a:path w="582" h="578">
                    <a:moveTo>
                      <a:pt x="103" y="45"/>
                    </a:moveTo>
                    <a:lnTo>
                      <a:pt x="143" y="22"/>
                    </a:lnTo>
                    <a:lnTo>
                      <a:pt x="171" y="28"/>
                    </a:lnTo>
                    <a:lnTo>
                      <a:pt x="206" y="0"/>
                    </a:lnTo>
                    <a:lnTo>
                      <a:pt x="274" y="45"/>
                    </a:lnTo>
                    <a:lnTo>
                      <a:pt x="326" y="45"/>
                    </a:lnTo>
                    <a:lnTo>
                      <a:pt x="377" y="113"/>
                    </a:lnTo>
                    <a:lnTo>
                      <a:pt x="520" y="102"/>
                    </a:lnTo>
                    <a:lnTo>
                      <a:pt x="577" y="141"/>
                    </a:lnTo>
                    <a:lnTo>
                      <a:pt x="582" y="209"/>
                    </a:lnTo>
                    <a:lnTo>
                      <a:pt x="565" y="260"/>
                    </a:lnTo>
                    <a:lnTo>
                      <a:pt x="485" y="357"/>
                    </a:lnTo>
                    <a:lnTo>
                      <a:pt x="497" y="402"/>
                    </a:lnTo>
                    <a:lnTo>
                      <a:pt x="520" y="397"/>
                    </a:lnTo>
                    <a:lnTo>
                      <a:pt x="537" y="453"/>
                    </a:lnTo>
                    <a:lnTo>
                      <a:pt x="520" y="476"/>
                    </a:lnTo>
                    <a:lnTo>
                      <a:pt x="525" y="533"/>
                    </a:lnTo>
                    <a:lnTo>
                      <a:pt x="445" y="561"/>
                    </a:lnTo>
                    <a:lnTo>
                      <a:pt x="394" y="561"/>
                    </a:lnTo>
                    <a:lnTo>
                      <a:pt x="343" y="578"/>
                    </a:lnTo>
                    <a:lnTo>
                      <a:pt x="331" y="504"/>
                    </a:lnTo>
                    <a:lnTo>
                      <a:pt x="240" y="482"/>
                    </a:lnTo>
                    <a:lnTo>
                      <a:pt x="120" y="476"/>
                    </a:lnTo>
                    <a:lnTo>
                      <a:pt x="23" y="425"/>
                    </a:lnTo>
                    <a:lnTo>
                      <a:pt x="29" y="408"/>
                    </a:lnTo>
                    <a:lnTo>
                      <a:pt x="57" y="408"/>
                    </a:lnTo>
                    <a:lnTo>
                      <a:pt x="40" y="363"/>
                    </a:lnTo>
                    <a:lnTo>
                      <a:pt x="52" y="357"/>
                    </a:lnTo>
                    <a:lnTo>
                      <a:pt x="0" y="266"/>
                    </a:lnTo>
                    <a:lnTo>
                      <a:pt x="29" y="255"/>
                    </a:lnTo>
                    <a:lnTo>
                      <a:pt x="23" y="209"/>
                    </a:lnTo>
                    <a:lnTo>
                      <a:pt x="52" y="187"/>
                    </a:lnTo>
                    <a:lnTo>
                      <a:pt x="57" y="147"/>
                    </a:lnTo>
                    <a:lnTo>
                      <a:pt x="92" y="153"/>
                    </a:lnTo>
                    <a:lnTo>
                      <a:pt x="120" y="113"/>
                    </a:lnTo>
                    <a:lnTo>
                      <a:pt x="92" y="79"/>
                    </a:lnTo>
                    <a:lnTo>
                      <a:pt x="103" y="45"/>
                    </a:lnTo>
                    <a:close/>
                  </a:path>
                </a:pathLst>
              </a:custGeom>
              <a:solidFill>
                <a:srgbClr val="95B3D7"/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9" name="Freeform 55">
                <a:extLst>
                  <a:ext uri="{FF2B5EF4-FFF2-40B4-BE49-F238E27FC236}">
                    <a16:creationId xmlns="" xmlns:a16="http://schemas.microsoft.com/office/drawing/2014/main" id="{DEEFD761-9500-49F9-964E-45DF3F93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7" y="2942"/>
                <a:ext cx="650" cy="613"/>
              </a:xfrm>
              <a:custGeom>
                <a:avLst/>
                <a:gdLst>
                  <a:gd name="T0" fmla="*/ 245 w 650"/>
                  <a:gd name="T1" fmla="*/ 187 h 612"/>
                  <a:gd name="T2" fmla="*/ 291 w 650"/>
                  <a:gd name="T3" fmla="*/ 181 h 612"/>
                  <a:gd name="T4" fmla="*/ 314 w 650"/>
                  <a:gd name="T5" fmla="*/ 153 h 612"/>
                  <a:gd name="T6" fmla="*/ 296 w 650"/>
                  <a:gd name="T7" fmla="*/ 113 h 612"/>
                  <a:gd name="T8" fmla="*/ 319 w 650"/>
                  <a:gd name="T9" fmla="*/ 68 h 612"/>
                  <a:gd name="T10" fmla="*/ 354 w 650"/>
                  <a:gd name="T11" fmla="*/ 74 h 612"/>
                  <a:gd name="T12" fmla="*/ 388 w 650"/>
                  <a:gd name="T13" fmla="*/ 0 h 612"/>
                  <a:gd name="T14" fmla="*/ 490 w 650"/>
                  <a:gd name="T15" fmla="*/ 22 h 612"/>
                  <a:gd name="T16" fmla="*/ 508 w 650"/>
                  <a:gd name="T17" fmla="*/ 74 h 612"/>
                  <a:gd name="T18" fmla="*/ 588 w 650"/>
                  <a:gd name="T19" fmla="*/ 164 h 612"/>
                  <a:gd name="T20" fmla="*/ 645 w 650"/>
                  <a:gd name="T21" fmla="*/ 227 h 612"/>
                  <a:gd name="T22" fmla="*/ 650 w 650"/>
                  <a:gd name="T23" fmla="*/ 255 h 612"/>
                  <a:gd name="T24" fmla="*/ 622 w 650"/>
                  <a:gd name="T25" fmla="*/ 300 h 612"/>
                  <a:gd name="T26" fmla="*/ 627 w 650"/>
                  <a:gd name="T27" fmla="*/ 351 h 612"/>
                  <a:gd name="T28" fmla="*/ 588 w 650"/>
                  <a:gd name="T29" fmla="*/ 402 h 612"/>
                  <a:gd name="T30" fmla="*/ 542 w 650"/>
                  <a:gd name="T31" fmla="*/ 391 h 612"/>
                  <a:gd name="T32" fmla="*/ 525 w 650"/>
                  <a:gd name="T33" fmla="*/ 363 h 612"/>
                  <a:gd name="T34" fmla="*/ 462 w 650"/>
                  <a:gd name="T35" fmla="*/ 351 h 612"/>
                  <a:gd name="T36" fmla="*/ 411 w 650"/>
                  <a:gd name="T37" fmla="*/ 363 h 612"/>
                  <a:gd name="T38" fmla="*/ 279 w 650"/>
                  <a:gd name="T39" fmla="*/ 471 h 612"/>
                  <a:gd name="T40" fmla="*/ 228 w 650"/>
                  <a:gd name="T41" fmla="*/ 465 h 612"/>
                  <a:gd name="T42" fmla="*/ 137 w 650"/>
                  <a:gd name="T43" fmla="*/ 527 h 612"/>
                  <a:gd name="T44" fmla="*/ 80 w 650"/>
                  <a:gd name="T45" fmla="*/ 533 h 612"/>
                  <a:gd name="T46" fmla="*/ 40 w 650"/>
                  <a:gd name="T47" fmla="*/ 567 h 612"/>
                  <a:gd name="T48" fmla="*/ 28 w 650"/>
                  <a:gd name="T49" fmla="*/ 612 h 612"/>
                  <a:gd name="T50" fmla="*/ 0 w 650"/>
                  <a:gd name="T51" fmla="*/ 567 h 612"/>
                  <a:gd name="T52" fmla="*/ 11 w 650"/>
                  <a:gd name="T53" fmla="*/ 544 h 612"/>
                  <a:gd name="T54" fmla="*/ 11 w 650"/>
                  <a:gd name="T55" fmla="*/ 505 h 612"/>
                  <a:gd name="T56" fmla="*/ 80 w 650"/>
                  <a:gd name="T57" fmla="*/ 454 h 612"/>
                  <a:gd name="T58" fmla="*/ 68 w 650"/>
                  <a:gd name="T59" fmla="*/ 368 h 612"/>
                  <a:gd name="T60" fmla="*/ 68 w 650"/>
                  <a:gd name="T61" fmla="*/ 334 h 612"/>
                  <a:gd name="T62" fmla="*/ 34 w 650"/>
                  <a:gd name="T63" fmla="*/ 340 h 612"/>
                  <a:gd name="T64" fmla="*/ 40 w 650"/>
                  <a:gd name="T65" fmla="*/ 278 h 612"/>
                  <a:gd name="T66" fmla="*/ 57 w 650"/>
                  <a:gd name="T67" fmla="*/ 261 h 612"/>
                  <a:gd name="T68" fmla="*/ 80 w 650"/>
                  <a:gd name="T69" fmla="*/ 261 h 612"/>
                  <a:gd name="T70" fmla="*/ 85 w 650"/>
                  <a:gd name="T71" fmla="*/ 215 h 612"/>
                  <a:gd name="T72" fmla="*/ 125 w 650"/>
                  <a:gd name="T73" fmla="*/ 198 h 612"/>
                  <a:gd name="T74" fmla="*/ 131 w 650"/>
                  <a:gd name="T75" fmla="*/ 159 h 612"/>
                  <a:gd name="T76" fmla="*/ 165 w 650"/>
                  <a:gd name="T77" fmla="*/ 142 h 612"/>
                  <a:gd name="T78" fmla="*/ 188 w 650"/>
                  <a:gd name="T79" fmla="*/ 176 h 612"/>
                  <a:gd name="T80" fmla="*/ 188 w 650"/>
                  <a:gd name="T81" fmla="*/ 232 h 612"/>
                  <a:gd name="T82" fmla="*/ 245 w 650"/>
                  <a:gd name="T83" fmla="*/ 232 h 612"/>
                  <a:gd name="T84" fmla="*/ 245 w 650"/>
                  <a:gd name="T85" fmla="*/ 187 h 6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650"/>
                  <a:gd name="T130" fmla="*/ 0 h 612"/>
                  <a:gd name="T131" fmla="*/ 650 w 650"/>
                  <a:gd name="T132" fmla="*/ 612 h 61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650" h="612">
                    <a:moveTo>
                      <a:pt x="245" y="187"/>
                    </a:moveTo>
                    <a:lnTo>
                      <a:pt x="291" y="181"/>
                    </a:lnTo>
                    <a:lnTo>
                      <a:pt x="314" y="153"/>
                    </a:lnTo>
                    <a:lnTo>
                      <a:pt x="296" y="113"/>
                    </a:lnTo>
                    <a:lnTo>
                      <a:pt x="319" y="68"/>
                    </a:lnTo>
                    <a:lnTo>
                      <a:pt x="354" y="74"/>
                    </a:lnTo>
                    <a:lnTo>
                      <a:pt x="388" y="0"/>
                    </a:lnTo>
                    <a:lnTo>
                      <a:pt x="490" y="22"/>
                    </a:lnTo>
                    <a:lnTo>
                      <a:pt x="508" y="74"/>
                    </a:lnTo>
                    <a:lnTo>
                      <a:pt x="588" y="164"/>
                    </a:lnTo>
                    <a:lnTo>
                      <a:pt x="645" y="227"/>
                    </a:lnTo>
                    <a:lnTo>
                      <a:pt x="650" y="255"/>
                    </a:lnTo>
                    <a:lnTo>
                      <a:pt x="622" y="300"/>
                    </a:lnTo>
                    <a:lnTo>
                      <a:pt x="627" y="351"/>
                    </a:lnTo>
                    <a:lnTo>
                      <a:pt x="588" y="402"/>
                    </a:lnTo>
                    <a:lnTo>
                      <a:pt x="542" y="391"/>
                    </a:lnTo>
                    <a:lnTo>
                      <a:pt x="525" y="363"/>
                    </a:lnTo>
                    <a:lnTo>
                      <a:pt x="462" y="351"/>
                    </a:lnTo>
                    <a:lnTo>
                      <a:pt x="411" y="363"/>
                    </a:lnTo>
                    <a:lnTo>
                      <a:pt x="279" y="471"/>
                    </a:lnTo>
                    <a:lnTo>
                      <a:pt x="228" y="465"/>
                    </a:lnTo>
                    <a:lnTo>
                      <a:pt x="137" y="527"/>
                    </a:lnTo>
                    <a:lnTo>
                      <a:pt x="80" y="533"/>
                    </a:lnTo>
                    <a:lnTo>
                      <a:pt x="40" y="567"/>
                    </a:lnTo>
                    <a:lnTo>
                      <a:pt x="28" y="612"/>
                    </a:lnTo>
                    <a:lnTo>
                      <a:pt x="0" y="567"/>
                    </a:lnTo>
                    <a:lnTo>
                      <a:pt x="11" y="544"/>
                    </a:lnTo>
                    <a:lnTo>
                      <a:pt x="11" y="505"/>
                    </a:lnTo>
                    <a:lnTo>
                      <a:pt x="80" y="454"/>
                    </a:lnTo>
                    <a:lnTo>
                      <a:pt x="68" y="368"/>
                    </a:lnTo>
                    <a:lnTo>
                      <a:pt x="68" y="334"/>
                    </a:lnTo>
                    <a:lnTo>
                      <a:pt x="34" y="340"/>
                    </a:lnTo>
                    <a:lnTo>
                      <a:pt x="40" y="278"/>
                    </a:lnTo>
                    <a:lnTo>
                      <a:pt x="57" y="261"/>
                    </a:lnTo>
                    <a:lnTo>
                      <a:pt x="80" y="261"/>
                    </a:lnTo>
                    <a:lnTo>
                      <a:pt x="85" y="215"/>
                    </a:lnTo>
                    <a:lnTo>
                      <a:pt x="125" y="198"/>
                    </a:lnTo>
                    <a:lnTo>
                      <a:pt x="131" y="159"/>
                    </a:lnTo>
                    <a:lnTo>
                      <a:pt x="165" y="142"/>
                    </a:lnTo>
                    <a:lnTo>
                      <a:pt x="188" y="176"/>
                    </a:lnTo>
                    <a:lnTo>
                      <a:pt x="188" y="232"/>
                    </a:lnTo>
                    <a:lnTo>
                      <a:pt x="245" y="232"/>
                    </a:lnTo>
                    <a:lnTo>
                      <a:pt x="245" y="187"/>
                    </a:lnTo>
                    <a:close/>
                  </a:path>
                </a:pathLst>
              </a:custGeom>
              <a:solidFill>
                <a:srgbClr val="4F81BD">
                  <a:lumMod val="60000"/>
                  <a:lumOff val="40000"/>
                </a:srgbClr>
              </a:solidFill>
              <a:ln w="15875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0" name="Freeform 56">
                <a:extLst>
                  <a:ext uri="{FF2B5EF4-FFF2-40B4-BE49-F238E27FC236}">
                    <a16:creationId xmlns="" xmlns:a16="http://schemas.microsoft.com/office/drawing/2014/main" id="{34A0B2E2-772E-42DF-8161-4E6FD137BE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0" y="2749"/>
                <a:ext cx="869" cy="773"/>
              </a:xfrm>
              <a:custGeom>
                <a:avLst/>
                <a:gdLst/>
                <a:ahLst/>
                <a:cxnLst>
                  <a:cxn ang="0">
                    <a:pos x="217" y="85"/>
                  </a:cxn>
                  <a:cxn ang="0">
                    <a:pos x="268" y="68"/>
                  </a:cxn>
                  <a:cxn ang="0">
                    <a:pos x="320" y="0"/>
                  </a:cxn>
                  <a:cxn ang="0">
                    <a:pos x="411" y="57"/>
                  </a:cxn>
                  <a:cxn ang="0">
                    <a:pos x="531" y="62"/>
                  </a:cxn>
                  <a:cxn ang="0">
                    <a:pos x="628" y="85"/>
                  </a:cxn>
                  <a:cxn ang="0">
                    <a:pos x="639" y="153"/>
                  </a:cxn>
                  <a:cxn ang="0">
                    <a:pos x="685" y="136"/>
                  </a:cxn>
                  <a:cxn ang="0">
                    <a:pos x="742" y="136"/>
                  </a:cxn>
                  <a:cxn ang="0">
                    <a:pos x="816" y="113"/>
                  </a:cxn>
                  <a:cxn ang="0">
                    <a:pos x="868" y="113"/>
                  </a:cxn>
                  <a:cxn ang="0">
                    <a:pos x="850" y="193"/>
                  </a:cxn>
                  <a:cxn ang="0">
                    <a:pos x="811" y="267"/>
                  </a:cxn>
                  <a:cxn ang="0">
                    <a:pos x="782" y="267"/>
                  </a:cxn>
                  <a:cxn ang="0">
                    <a:pos x="759" y="306"/>
                  </a:cxn>
                  <a:cxn ang="0">
                    <a:pos x="776" y="346"/>
                  </a:cxn>
                  <a:cxn ang="0">
                    <a:pos x="753" y="380"/>
                  </a:cxn>
                  <a:cxn ang="0">
                    <a:pos x="702" y="380"/>
                  </a:cxn>
                  <a:cxn ang="0">
                    <a:pos x="708" y="425"/>
                  </a:cxn>
                  <a:cxn ang="0">
                    <a:pos x="645" y="431"/>
                  </a:cxn>
                  <a:cxn ang="0">
                    <a:pos x="645" y="363"/>
                  </a:cxn>
                  <a:cxn ang="0">
                    <a:pos x="622" y="335"/>
                  </a:cxn>
                  <a:cxn ang="0">
                    <a:pos x="588" y="352"/>
                  </a:cxn>
                  <a:cxn ang="0">
                    <a:pos x="588" y="391"/>
                  </a:cxn>
                  <a:cxn ang="0">
                    <a:pos x="548" y="408"/>
                  </a:cxn>
                  <a:cxn ang="0">
                    <a:pos x="537" y="454"/>
                  </a:cxn>
                  <a:cxn ang="0">
                    <a:pos x="520" y="454"/>
                  </a:cxn>
                  <a:cxn ang="0">
                    <a:pos x="497" y="471"/>
                  </a:cxn>
                  <a:cxn ang="0">
                    <a:pos x="491" y="533"/>
                  </a:cxn>
                  <a:cxn ang="0">
                    <a:pos x="525" y="527"/>
                  </a:cxn>
                  <a:cxn ang="0">
                    <a:pos x="525" y="561"/>
                  </a:cxn>
                  <a:cxn ang="0">
                    <a:pos x="537" y="647"/>
                  </a:cxn>
                  <a:cxn ang="0">
                    <a:pos x="468" y="692"/>
                  </a:cxn>
                  <a:cxn ang="0">
                    <a:pos x="468" y="732"/>
                  </a:cxn>
                  <a:cxn ang="0">
                    <a:pos x="457" y="760"/>
                  </a:cxn>
                  <a:cxn ang="0">
                    <a:pos x="371" y="771"/>
                  </a:cxn>
                  <a:cxn ang="0">
                    <a:pos x="337" y="737"/>
                  </a:cxn>
                  <a:cxn ang="0">
                    <a:pos x="297" y="749"/>
                  </a:cxn>
                  <a:cxn ang="0">
                    <a:pos x="234" y="664"/>
                  </a:cxn>
                  <a:cxn ang="0">
                    <a:pos x="206" y="664"/>
                  </a:cxn>
                  <a:cxn ang="0">
                    <a:pos x="171" y="703"/>
                  </a:cxn>
                  <a:cxn ang="0">
                    <a:pos x="126" y="692"/>
                  </a:cxn>
                  <a:cxn ang="0">
                    <a:pos x="80" y="652"/>
                  </a:cxn>
                  <a:cxn ang="0">
                    <a:pos x="97" y="590"/>
                  </a:cxn>
                  <a:cxn ang="0">
                    <a:pos x="183" y="522"/>
                  </a:cxn>
                  <a:cxn ang="0">
                    <a:pos x="52" y="465"/>
                  </a:cxn>
                  <a:cxn ang="0">
                    <a:pos x="86" y="414"/>
                  </a:cxn>
                  <a:cxn ang="0">
                    <a:pos x="120" y="408"/>
                  </a:cxn>
                  <a:cxn ang="0">
                    <a:pos x="103" y="380"/>
                  </a:cxn>
                  <a:cxn ang="0">
                    <a:pos x="69" y="335"/>
                  </a:cxn>
                  <a:cxn ang="0">
                    <a:pos x="12" y="335"/>
                  </a:cxn>
                  <a:cxn ang="0">
                    <a:pos x="0" y="301"/>
                  </a:cxn>
                  <a:cxn ang="0">
                    <a:pos x="17" y="261"/>
                  </a:cxn>
                  <a:cxn ang="0">
                    <a:pos x="0" y="232"/>
                  </a:cxn>
                  <a:cxn ang="0">
                    <a:pos x="74" y="204"/>
                  </a:cxn>
                  <a:cxn ang="0">
                    <a:pos x="86" y="187"/>
                  </a:cxn>
                  <a:cxn ang="0">
                    <a:pos x="74" y="164"/>
                  </a:cxn>
                  <a:cxn ang="0">
                    <a:pos x="92" y="142"/>
                  </a:cxn>
                  <a:cxn ang="0">
                    <a:pos x="86" y="102"/>
                  </a:cxn>
                  <a:cxn ang="0">
                    <a:pos x="166" y="142"/>
                  </a:cxn>
                  <a:cxn ang="0">
                    <a:pos x="217" y="85"/>
                  </a:cxn>
                </a:cxnLst>
                <a:rect l="0" t="0" r="r" b="b"/>
                <a:pathLst>
                  <a:path w="868" h="771">
                    <a:moveTo>
                      <a:pt x="217" y="85"/>
                    </a:moveTo>
                    <a:lnTo>
                      <a:pt x="268" y="68"/>
                    </a:lnTo>
                    <a:lnTo>
                      <a:pt x="320" y="0"/>
                    </a:lnTo>
                    <a:lnTo>
                      <a:pt x="411" y="57"/>
                    </a:lnTo>
                    <a:lnTo>
                      <a:pt x="531" y="62"/>
                    </a:lnTo>
                    <a:lnTo>
                      <a:pt x="628" y="85"/>
                    </a:lnTo>
                    <a:lnTo>
                      <a:pt x="639" y="153"/>
                    </a:lnTo>
                    <a:lnTo>
                      <a:pt x="685" y="136"/>
                    </a:lnTo>
                    <a:lnTo>
                      <a:pt x="742" y="136"/>
                    </a:lnTo>
                    <a:lnTo>
                      <a:pt x="816" y="113"/>
                    </a:lnTo>
                    <a:lnTo>
                      <a:pt x="868" y="113"/>
                    </a:lnTo>
                    <a:lnTo>
                      <a:pt x="850" y="193"/>
                    </a:lnTo>
                    <a:lnTo>
                      <a:pt x="811" y="267"/>
                    </a:lnTo>
                    <a:lnTo>
                      <a:pt x="782" y="267"/>
                    </a:lnTo>
                    <a:lnTo>
                      <a:pt x="759" y="306"/>
                    </a:lnTo>
                    <a:lnTo>
                      <a:pt x="776" y="346"/>
                    </a:lnTo>
                    <a:lnTo>
                      <a:pt x="753" y="380"/>
                    </a:lnTo>
                    <a:lnTo>
                      <a:pt x="702" y="380"/>
                    </a:lnTo>
                    <a:lnTo>
                      <a:pt x="708" y="425"/>
                    </a:lnTo>
                    <a:lnTo>
                      <a:pt x="645" y="431"/>
                    </a:lnTo>
                    <a:lnTo>
                      <a:pt x="645" y="363"/>
                    </a:lnTo>
                    <a:lnTo>
                      <a:pt x="622" y="335"/>
                    </a:lnTo>
                    <a:lnTo>
                      <a:pt x="588" y="352"/>
                    </a:lnTo>
                    <a:lnTo>
                      <a:pt x="588" y="391"/>
                    </a:lnTo>
                    <a:lnTo>
                      <a:pt x="548" y="408"/>
                    </a:lnTo>
                    <a:lnTo>
                      <a:pt x="537" y="454"/>
                    </a:lnTo>
                    <a:lnTo>
                      <a:pt x="520" y="454"/>
                    </a:lnTo>
                    <a:lnTo>
                      <a:pt x="497" y="471"/>
                    </a:lnTo>
                    <a:lnTo>
                      <a:pt x="491" y="533"/>
                    </a:lnTo>
                    <a:lnTo>
                      <a:pt x="525" y="527"/>
                    </a:lnTo>
                    <a:lnTo>
                      <a:pt x="525" y="561"/>
                    </a:lnTo>
                    <a:lnTo>
                      <a:pt x="537" y="647"/>
                    </a:lnTo>
                    <a:lnTo>
                      <a:pt x="468" y="692"/>
                    </a:lnTo>
                    <a:lnTo>
                      <a:pt x="468" y="732"/>
                    </a:lnTo>
                    <a:lnTo>
                      <a:pt x="457" y="760"/>
                    </a:lnTo>
                    <a:lnTo>
                      <a:pt x="371" y="771"/>
                    </a:lnTo>
                    <a:lnTo>
                      <a:pt x="337" y="737"/>
                    </a:lnTo>
                    <a:lnTo>
                      <a:pt x="297" y="749"/>
                    </a:lnTo>
                    <a:lnTo>
                      <a:pt x="234" y="664"/>
                    </a:lnTo>
                    <a:lnTo>
                      <a:pt x="206" y="664"/>
                    </a:lnTo>
                    <a:lnTo>
                      <a:pt x="171" y="703"/>
                    </a:lnTo>
                    <a:lnTo>
                      <a:pt x="126" y="692"/>
                    </a:lnTo>
                    <a:lnTo>
                      <a:pt x="80" y="652"/>
                    </a:lnTo>
                    <a:lnTo>
                      <a:pt x="97" y="590"/>
                    </a:lnTo>
                    <a:lnTo>
                      <a:pt x="183" y="522"/>
                    </a:lnTo>
                    <a:lnTo>
                      <a:pt x="52" y="465"/>
                    </a:lnTo>
                    <a:lnTo>
                      <a:pt x="86" y="414"/>
                    </a:lnTo>
                    <a:lnTo>
                      <a:pt x="120" y="408"/>
                    </a:lnTo>
                    <a:lnTo>
                      <a:pt x="103" y="380"/>
                    </a:lnTo>
                    <a:lnTo>
                      <a:pt x="69" y="335"/>
                    </a:lnTo>
                    <a:lnTo>
                      <a:pt x="12" y="335"/>
                    </a:lnTo>
                    <a:lnTo>
                      <a:pt x="0" y="301"/>
                    </a:lnTo>
                    <a:lnTo>
                      <a:pt x="17" y="261"/>
                    </a:lnTo>
                    <a:lnTo>
                      <a:pt x="0" y="232"/>
                    </a:lnTo>
                    <a:lnTo>
                      <a:pt x="74" y="204"/>
                    </a:lnTo>
                    <a:lnTo>
                      <a:pt x="86" y="187"/>
                    </a:lnTo>
                    <a:lnTo>
                      <a:pt x="74" y="164"/>
                    </a:lnTo>
                    <a:lnTo>
                      <a:pt x="92" y="142"/>
                    </a:lnTo>
                    <a:lnTo>
                      <a:pt x="86" y="102"/>
                    </a:lnTo>
                    <a:lnTo>
                      <a:pt x="166" y="142"/>
                    </a:lnTo>
                    <a:lnTo>
                      <a:pt x="217" y="85"/>
                    </a:lnTo>
                    <a:close/>
                  </a:path>
                </a:pathLst>
              </a:custGeom>
              <a:solidFill>
                <a:srgbClr val="4F81BD">
                  <a:lumMod val="60000"/>
                  <a:lumOff val="40000"/>
                </a:srgbClr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1" name="Freeform 58">
                <a:extLst>
                  <a:ext uri="{FF2B5EF4-FFF2-40B4-BE49-F238E27FC236}">
                    <a16:creationId xmlns="" xmlns:a16="http://schemas.microsoft.com/office/drawing/2014/main" id="{6E129204-0F16-4757-B1B3-85409E1C0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" y="3017"/>
                <a:ext cx="929" cy="588"/>
              </a:xfrm>
              <a:custGeom>
                <a:avLst/>
                <a:gdLst/>
                <a:ahLst/>
                <a:cxnLst>
                  <a:cxn ang="0">
                    <a:pos x="251" y="28"/>
                  </a:cxn>
                  <a:cxn ang="0">
                    <a:pos x="257" y="85"/>
                  </a:cxn>
                  <a:cxn ang="0">
                    <a:pos x="314" y="102"/>
                  </a:cxn>
                  <a:cxn ang="0">
                    <a:pos x="325" y="147"/>
                  </a:cxn>
                  <a:cxn ang="0">
                    <a:pos x="371" y="164"/>
                  </a:cxn>
                  <a:cxn ang="0">
                    <a:pos x="393" y="141"/>
                  </a:cxn>
                  <a:cxn ang="0">
                    <a:pos x="445" y="158"/>
                  </a:cxn>
                  <a:cxn ang="0">
                    <a:pos x="468" y="124"/>
                  </a:cxn>
                  <a:cxn ang="0">
                    <a:pos x="508" y="209"/>
                  </a:cxn>
                  <a:cxn ang="0">
                    <a:pos x="536" y="209"/>
                  </a:cxn>
                  <a:cxn ang="0">
                    <a:pos x="525" y="238"/>
                  </a:cxn>
                  <a:cxn ang="0">
                    <a:pos x="565" y="289"/>
                  </a:cxn>
                  <a:cxn ang="0">
                    <a:pos x="804" y="113"/>
                  </a:cxn>
                  <a:cxn ang="0">
                    <a:pos x="850" y="119"/>
                  </a:cxn>
                  <a:cxn ang="0">
                    <a:pos x="861" y="141"/>
                  </a:cxn>
                  <a:cxn ang="0">
                    <a:pos x="827" y="147"/>
                  </a:cxn>
                  <a:cxn ang="0">
                    <a:pos x="793" y="198"/>
                  </a:cxn>
                  <a:cxn ang="0">
                    <a:pos x="930" y="260"/>
                  </a:cxn>
                  <a:cxn ang="0">
                    <a:pos x="839" y="323"/>
                  </a:cxn>
                  <a:cxn ang="0">
                    <a:pos x="821" y="385"/>
                  </a:cxn>
                  <a:cxn ang="0">
                    <a:pos x="867" y="425"/>
                  </a:cxn>
                  <a:cxn ang="0">
                    <a:pos x="867" y="487"/>
                  </a:cxn>
                  <a:cxn ang="0">
                    <a:pos x="884" y="504"/>
                  </a:cxn>
                  <a:cxn ang="0">
                    <a:pos x="907" y="493"/>
                  </a:cxn>
                  <a:cxn ang="0">
                    <a:pos x="907" y="527"/>
                  </a:cxn>
                  <a:cxn ang="0">
                    <a:pos x="890" y="561"/>
                  </a:cxn>
                  <a:cxn ang="0">
                    <a:pos x="833" y="550"/>
                  </a:cxn>
                  <a:cxn ang="0">
                    <a:pos x="799" y="567"/>
                  </a:cxn>
                  <a:cxn ang="0">
                    <a:pos x="747" y="550"/>
                  </a:cxn>
                  <a:cxn ang="0">
                    <a:pos x="713" y="578"/>
                  </a:cxn>
                  <a:cxn ang="0">
                    <a:pos x="673" y="550"/>
                  </a:cxn>
                  <a:cxn ang="0">
                    <a:pos x="599" y="589"/>
                  </a:cxn>
                  <a:cxn ang="0">
                    <a:pos x="513" y="578"/>
                  </a:cxn>
                  <a:cxn ang="0">
                    <a:pos x="468" y="521"/>
                  </a:cxn>
                  <a:cxn ang="0">
                    <a:pos x="468" y="487"/>
                  </a:cxn>
                  <a:cxn ang="0">
                    <a:pos x="445" y="482"/>
                  </a:cxn>
                  <a:cxn ang="0">
                    <a:pos x="433" y="510"/>
                  </a:cxn>
                  <a:cxn ang="0">
                    <a:pos x="354" y="436"/>
                  </a:cxn>
                  <a:cxn ang="0">
                    <a:pos x="348" y="363"/>
                  </a:cxn>
                  <a:cxn ang="0">
                    <a:pos x="308" y="385"/>
                  </a:cxn>
                  <a:cxn ang="0">
                    <a:pos x="291" y="340"/>
                  </a:cxn>
                  <a:cxn ang="0">
                    <a:pos x="177" y="294"/>
                  </a:cxn>
                  <a:cxn ang="0">
                    <a:pos x="137" y="221"/>
                  </a:cxn>
                  <a:cxn ang="0">
                    <a:pos x="102" y="215"/>
                  </a:cxn>
                  <a:cxn ang="0">
                    <a:pos x="63" y="238"/>
                  </a:cxn>
                  <a:cxn ang="0">
                    <a:pos x="28" y="204"/>
                  </a:cxn>
                  <a:cxn ang="0">
                    <a:pos x="0" y="175"/>
                  </a:cxn>
                  <a:cxn ang="0">
                    <a:pos x="45" y="130"/>
                  </a:cxn>
                  <a:cxn ang="0">
                    <a:pos x="34" y="68"/>
                  </a:cxn>
                  <a:cxn ang="0">
                    <a:pos x="11" y="39"/>
                  </a:cxn>
                  <a:cxn ang="0">
                    <a:pos x="28" y="11"/>
                  </a:cxn>
                  <a:cxn ang="0">
                    <a:pos x="165" y="0"/>
                  </a:cxn>
                  <a:cxn ang="0">
                    <a:pos x="199" y="28"/>
                  </a:cxn>
                  <a:cxn ang="0">
                    <a:pos x="251" y="28"/>
                  </a:cxn>
                </a:cxnLst>
                <a:rect l="0" t="0" r="r" b="b"/>
                <a:pathLst>
                  <a:path w="930" h="589">
                    <a:moveTo>
                      <a:pt x="251" y="28"/>
                    </a:moveTo>
                    <a:lnTo>
                      <a:pt x="257" y="85"/>
                    </a:lnTo>
                    <a:lnTo>
                      <a:pt x="314" y="102"/>
                    </a:lnTo>
                    <a:lnTo>
                      <a:pt x="325" y="147"/>
                    </a:lnTo>
                    <a:lnTo>
                      <a:pt x="371" y="164"/>
                    </a:lnTo>
                    <a:lnTo>
                      <a:pt x="393" y="141"/>
                    </a:lnTo>
                    <a:lnTo>
                      <a:pt x="445" y="158"/>
                    </a:lnTo>
                    <a:lnTo>
                      <a:pt x="468" y="124"/>
                    </a:lnTo>
                    <a:lnTo>
                      <a:pt x="508" y="209"/>
                    </a:lnTo>
                    <a:lnTo>
                      <a:pt x="536" y="209"/>
                    </a:lnTo>
                    <a:lnTo>
                      <a:pt x="525" y="238"/>
                    </a:lnTo>
                    <a:lnTo>
                      <a:pt x="565" y="289"/>
                    </a:lnTo>
                    <a:lnTo>
                      <a:pt x="804" y="113"/>
                    </a:lnTo>
                    <a:lnTo>
                      <a:pt x="850" y="119"/>
                    </a:lnTo>
                    <a:lnTo>
                      <a:pt x="861" y="141"/>
                    </a:lnTo>
                    <a:lnTo>
                      <a:pt x="827" y="147"/>
                    </a:lnTo>
                    <a:lnTo>
                      <a:pt x="793" y="198"/>
                    </a:lnTo>
                    <a:lnTo>
                      <a:pt x="930" y="260"/>
                    </a:lnTo>
                    <a:lnTo>
                      <a:pt x="839" y="323"/>
                    </a:lnTo>
                    <a:lnTo>
                      <a:pt x="821" y="385"/>
                    </a:lnTo>
                    <a:lnTo>
                      <a:pt x="867" y="425"/>
                    </a:lnTo>
                    <a:lnTo>
                      <a:pt x="867" y="487"/>
                    </a:lnTo>
                    <a:lnTo>
                      <a:pt x="884" y="504"/>
                    </a:lnTo>
                    <a:lnTo>
                      <a:pt x="907" y="493"/>
                    </a:lnTo>
                    <a:lnTo>
                      <a:pt x="907" y="527"/>
                    </a:lnTo>
                    <a:lnTo>
                      <a:pt x="890" y="561"/>
                    </a:lnTo>
                    <a:lnTo>
                      <a:pt x="833" y="550"/>
                    </a:lnTo>
                    <a:lnTo>
                      <a:pt x="799" y="567"/>
                    </a:lnTo>
                    <a:lnTo>
                      <a:pt x="747" y="550"/>
                    </a:lnTo>
                    <a:lnTo>
                      <a:pt x="713" y="578"/>
                    </a:lnTo>
                    <a:lnTo>
                      <a:pt x="673" y="550"/>
                    </a:lnTo>
                    <a:lnTo>
                      <a:pt x="599" y="589"/>
                    </a:lnTo>
                    <a:lnTo>
                      <a:pt x="513" y="578"/>
                    </a:lnTo>
                    <a:lnTo>
                      <a:pt x="468" y="521"/>
                    </a:lnTo>
                    <a:lnTo>
                      <a:pt x="468" y="487"/>
                    </a:lnTo>
                    <a:lnTo>
                      <a:pt x="445" y="482"/>
                    </a:lnTo>
                    <a:lnTo>
                      <a:pt x="433" y="510"/>
                    </a:lnTo>
                    <a:lnTo>
                      <a:pt x="354" y="436"/>
                    </a:lnTo>
                    <a:lnTo>
                      <a:pt x="348" y="363"/>
                    </a:lnTo>
                    <a:lnTo>
                      <a:pt x="308" y="385"/>
                    </a:lnTo>
                    <a:lnTo>
                      <a:pt x="291" y="340"/>
                    </a:lnTo>
                    <a:lnTo>
                      <a:pt x="177" y="294"/>
                    </a:lnTo>
                    <a:lnTo>
                      <a:pt x="137" y="221"/>
                    </a:lnTo>
                    <a:lnTo>
                      <a:pt x="102" y="215"/>
                    </a:lnTo>
                    <a:lnTo>
                      <a:pt x="63" y="238"/>
                    </a:lnTo>
                    <a:lnTo>
                      <a:pt x="28" y="204"/>
                    </a:lnTo>
                    <a:lnTo>
                      <a:pt x="0" y="175"/>
                    </a:lnTo>
                    <a:lnTo>
                      <a:pt x="45" y="130"/>
                    </a:lnTo>
                    <a:lnTo>
                      <a:pt x="34" y="68"/>
                    </a:lnTo>
                    <a:lnTo>
                      <a:pt x="11" y="39"/>
                    </a:lnTo>
                    <a:lnTo>
                      <a:pt x="28" y="11"/>
                    </a:lnTo>
                    <a:lnTo>
                      <a:pt x="165" y="0"/>
                    </a:lnTo>
                    <a:lnTo>
                      <a:pt x="199" y="28"/>
                    </a:lnTo>
                    <a:lnTo>
                      <a:pt x="251" y="28"/>
                    </a:lnTo>
                    <a:close/>
                  </a:path>
                </a:pathLst>
              </a:custGeom>
              <a:solidFill>
                <a:srgbClr val="95B3D7"/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2" name="Freeform 60">
                <a:extLst>
                  <a:ext uri="{FF2B5EF4-FFF2-40B4-BE49-F238E27FC236}">
                    <a16:creationId xmlns="" xmlns:a16="http://schemas.microsoft.com/office/drawing/2014/main" id="{553AA38C-9042-4A07-B518-41C6546D46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3" y="2567"/>
                <a:ext cx="599" cy="740"/>
              </a:xfrm>
              <a:custGeom>
                <a:avLst/>
                <a:gdLst/>
                <a:ahLst/>
                <a:cxnLst>
                  <a:cxn ang="0">
                    <a:pos x="40" y="63"/>
                  </a:cxn>
                  <a:cxn ang="0">
                    <a:pos x="57" y="69"/>
                  </a:cxn>
                  <a:cxn ang="0">
                    <a:pos x="68" y="40"/>
                  </a:cxn>
                  <a:cxn ang="0">
                    <a:pos x="108" y="34"/>
                  </a:cxn>
                  <a:cxn ang="0">
                    <a:pos x="108" y="69"/>
                  </a:cxn>
                  <a:cxn ang="0">
                    <a:pos x="160" y="52"/>
                  </a:cxn>
                  <a:cxn ang="0">
                    <a:pos x="228" y="40"/>
                  </a:cxn>
                  <a:cxn ang="0">
                    <a:pos x="297" y="0"/>
                  </a:cxn>
                  <a:cxn ang="0">
                    <a:pos x="371" y="0"/>
                  </a:cxn>
                  <a:cxn ang="0">
                    <a:pos x="445" y="91"/>
                  </a:cxn>
                  <a:cxn ang="0">
                    <a:pos x="491" y="97"/>
                  </a:cxn>
                  <a:cxn ang="0">
                    <a:pos x="491" y="142"/>
                  </a:cxn>
                  <a:cxn ang="0">
                    <a:pos x="531" y="205"/>
                  </a:cxn>
                  <a:cxn ang="0">
                    <a:pos x="513" y="222"/>
                  </a:cxn>
                  <a:cxn ang="0">
                    <a:pos x="576" y="284"/>
                  </a:cxn>
                  <a:cxn ang="0">
                    <a:pos x="588" y="324"/>
                  </a:cxn>
                  <a:cxn ang="0">
                    <a:pos x="565" y="341"/>
                  </a:cxn>
                  <a:cxn ang="0">
                    <a:pos x="576" y="369"/>
                  </a:cxn>
                  <a:cxn ang="0">
                    <a:pos x="570" y="386"/>
                  </a:cxn>
                  <a:cxn ang="0">
                    <a:pos x="491" y="414"/>
                  </a:cxn>
                  <a:cxn ang="0">
                    <a:pos x="508" y="443"/>
                  </a:cxn>
                  <a:cxn ang="0">
                    <a:pos x="491" y="488"/>
                  </a:cxn>
                  <a:cxn ang="0">
                    <a:pos x="508" y="522"/>
                  </a:cxn>
                  <a:cxn ang="0">
                    <a:pos x="565" y="517"/>
                  </a:cxn>
                  <a:cxn ang="0">
                    <a:pos x="599" y="562"/>
                  </a:cxn>
                  <a:cxn ang="0">
                    <a:pos x="559" y="562"/>
                  </a:cxn>
                  <a:cxn ang="0">
                    <a:pos x="314" y="738"/>
                  </a:cxn>
                  <a:cxn ang="0">
                    <a:pos x="274" y="692"/>
                  </a:cxn>
                  <a:cxn ang="0">
                    <a:pos x="291" y="664"/>
                  </a:cxn>
                  <a:cxn ang="0">
                    <a:pos x="251" y="658"/>
                  </a:cxn>
                  <a:cxn ang="0">
                    <a:pos x="222" y="579"/>
                  </a:cxn>
                  <a:cxn ang="0">
                    <a:pos x="188" y="607"/>
                  </a:cxn>
                  <a:cxn ang="0">
                    <a:pos x="142" y="590"/>
                  </a:cxn>
                  <a:cxn ang="0">
                    <a:pos x="125" y="613"/>
                  </a:cxn>
                  <a:cxn ang="0">
                    <a:pos x="74" y="602"/>
                  </a:cxn>
                  <a:cxn ang="0">
                    <a:pos x="63" y="551"/>
                  </a:cxn>
                  <a:cxn ang="0">
                    <a:pos x="6" y="534"/>
                  </a:cxn>
                  <a:cxn ang="0">
                    <a:pos x="0" y="471"/>
                  </a:cxn>
                  <a:cxn ang="0">
                    <a:pos x="34" y="432"/>
                  </a:cxn>
                  <a:cxn ang="0">
                    <a:pos x="125" y="414"/>
                  </a:cxn>
                  <a:cxn ang="0">
                    <a:pos x="142" y="380"/>
                  </a:cxn>
                  <a:cxn ang="0">
                    <a:pos x="108" y="375"/>
                  </a:cxn>
                  <a:cxn ang="0">
                    <a:pos x="108" y="307"/>
                  </a:cxn>
                  <a:cxn ang="0">
                    <a:pos x="125" y="284"/>
                  </a:cxn>
                  <a:cxn ang="0">
                    <a:pos x="34" y="222"/>
                  </a:cxn>
                  <a:cxn ang="0">
                    <a:pos x="68" y="142"/>
                  </a:cxn>
                  <a:cxn ang="0">
                    <a:pos x="23" y="86"/>
                  </a:cxn>
                  <a:cxn ang="0">
                    <a:pos x="40" y="63"/>
                  </a:cxn>
                </a:cxnLst>
                <a:rect l="0" t="0" r="r" b="b"/>
                <a:pathLst>
                  <a:path w="599" h="738">
                    <a:moveTo>
                      <a:pt x="40" y="63"/>
                    </a:moveTo>
                    <a:lnTo>
                      <a:pt x="57" y="69"/>
                    </a:lnTo>
                    <a:lnTo>
                      <a:pt x="68" y="40"/>
                    </a:lnTo>
                    <a:lnTo>
                      <a:pt x="108" y="34"/>
                    </a:lnTo>
                    <a:lnTo>
                      <a:pt x="108" y="69"/>
                    </a:lnTo>
                    <a:lnTo>
                      <a:pt x="160" y="52"/>
                    </a:lnTo>
                    <a:lnTo>
                      <a:pt x="228" y="40"/>
                    </a:lnTo>
                    <a:lnTo>
                      <a:pt x="297" y="0"/>
                    </a:lnTo>
                    <a:lnTo>
                      <a:pt x="371" y="0"/>
                    </a:lnTo>
                    <a:lnTo>
                      <a:pt x="445" y="91"/>
                    </a:lnTo>
                    <a:lnTo>
                      <a:pt x="491" y="97"/>
                    </a:lnTo>
                    <a:lnTo>
                      <a:pt x="491" y="142"/>
                    </a:lnTo>
                    <a:lnTo>
                      <a:pt x="531" y="205"/>
                    </a:lnTo>
                    <a:lnTo>
                      <a:pt x="513" y="222"/>
                    </a:lnTo>
                    <a:lnTo>
                      <a:pt x="576" y="284"/>
                    </a:lnTo>
                    <a:lnTo>
                      <a:pt x="588" y="324"/>
                    </a:lnTo>
                    <a:lnTo>
                      <a:pt x="565" y="341"/>
                    </a:lnTo>
                    <a:lnTo>
                      <a:pt x="576" y="369"/>
                    </a:lnTo>
                    <a:lnTo>
                      <a:pt x="570" y="386"/>
                    </a:lnTo>
                    <a:lnTo>
                      <a:pt x="491" y="414"/>
                    </a:lnTo>
                    <a:lnTo>
                      <a:pt x="508" y="443"/>
                    </a:lnTo>
                    <a:lnTo>
                      <a:pt x="491" y="488"/>
                    </a:lnTo>
                    <a:lnTo>
                      <a:pt x="508" y="522"/>
                    </a:lnTo>
                    <a:lnTo>
                      <a:pt x="565" y="517"/>
                    </a:lnTo>
                    <a:lnTo>
                      <a:pt x="599" y="562"/>
                    </a:lnTo>
                    <a:lnTo>
                      <a:pt x="559" y="562"/>
                    </a:lnTo>
                    <a:lnTo>
                      <a:pt x="314" y="738"/>
                    </a:lnTo>
                    <a:lnTo>
                      <a:pt x="274" y="692"/>
                    </a:lnTo>
                    <a:lnTo>
                      <a:pt x="291" y="664"/>
                    </a:lnTo>
                    <a:lnTo>
                      <a:pt x="251" y="658"/>
                    </a:lnTo>
                    <a:lnTo>
                      <a:pt x="222" y="579"/>
                    </a:lnTo>
                    <a:lnTo>
                      <a:pt x="188" y="607"/>
                    </a:lnTo>
                    <a:lnTo>
                      <a:pt x="142" y="590"/>
                    </a:lnTo>
                    <a:lnTo>
                      <a:pt x="125" y="613"/>
                    </a:lnTo>
                    <a:lnTo>
                      <a:pt x="74" y="602"/>
                    </a:lnTo>
                    <a:lnTo>
                      <a:pt x="63" y="551"/>
                    </a:lnTo>
                    <a:lnTo>
                      <a:pt x="6" y="534"/>
                    </a:lnTo>
                    <a:lnTo>
                      <a:pt x="0" y="471"/>
                    </a:lnTo>
                    <a:lnTo>
                      <a:pt x="34" y="432"/>
                    </a:lnTo>
                    <a:lnTo>
                      <a:pt x="125" y="414"/>
                    </a:lnTo>
                    <a:lnTo>
                      <a:pt x="142" y="380"/>
                    </a:lnTo>
                    <a:lnTo>
                      <a:pt x="108" y="375"/>
                    </a:lnTo>
                    <a:lnTo>
                      <a:pt x="108" y="307"/>
                    </a:lnTo>
                    <a:lnTo>
                      <a:pt x="125" y="284"/>
                    </a:lnTo>
                    <a:lnTo>
                      <a:pt x="34" y="222"/>
                    </a:lnTo>
                    <a:lnTo>
                      <a:pt x="68" y="142"/>
                    </a:lnTo>
                    <a:lnTo>
                      <a:pt x="23" y="86"/>
                    </a:lnTo>
                    <a:lnTo>
                      <a:pt x="40" y="63"/>
                    </a:lnTo>
                    <a:close/>
                  </a:path>
                </a:pathLst>
              </a:custGeom>
              <a:solidFill>
                <a:srgbClr val="95B3D7"/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3" name="Freeform 62">
                <a:extLst>
                  <a:ext uri="{FF2B5EF4-FFF2-40B4-BE49-F238E27FC236}">
                    <a16:creationId xmlns="" xmlns:a16="http://schemas.microsoft.com/office/drawing/2014/main" id="{7D377D4F-C149-4596-A919-68AC7CE2D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3" y="2290"/>
                <a:ext cx="473" cy="606"/>
              </a:xfrm>
              <a:custGeom>
                <a:avLst/>
                <a:gdLst/>
                <a:ahLst/>
                <a:cxnLst>
                  <a:cxn ang="0">
                    <a:pos x="46" y="272"/>
                  </a:cxn>
                  <a:cxn ang="0">
                    <a:pos x="80" y="232"/>
                  </a:cxn>
                  <a:cxn ang="0">
                    <a:pos x="137" y="232"/>
                  </a:cxn>
                  <a:cxn ang="0">
                    <a:pos x="137" y="187"/>
                  </a:cxn>
                  <a:cxn ang="0">
                    <a:pos x="149" y="130"/>
                  </a:cxn>
                  <a:cxn ang="0">
                    <a:pos x="183" y="119"/>
                  </a:cxn>
                  <a:cxn ang="0">
                    <a:pos x="200" y="79"/>
                  </a:cxn>
                  <a:cxn ang="0">
                    <a:pos x="246" y="56"/>
                  </a:cxn>
                  <a:cxn ang="0">
                    <a:pos x="263" y="0"/>
                  </a:cxn>
                  <a:cxn ang="0">
                    <a:pos x="303" y="17"/>
                  </a:cxn>
                  <a:cxn ang="0">
                    <a:pos x="331" y="0"/>
                  </a:cxn>
                  <a:cxn ang="0">
                    <a:pos x="388" y="11"/>
                  </a:cxn>
                  <a:cxn ang="0">
                    <a:pos x="388" y="51"/>
                  </a:cxn>
                  <a:cxn ang="0">
                    <a:pos x="457" y="79"/>
                  </a:cxn>
                  <a:cxn ang="0">
                    <a:pos x="445" y="113"/>
                  </a:cxn>
                  <a:cxn ang="0">
                    <a:pos x="474" y="153"/>
                  </a:cxn>
                  <a:cxn ang="0">
                    <a:pos x="445" y="187"/>
                  </a:cxn>
                  <a:cxn ang="0">
                    <a:pos x="411" y="181"/>
                  </a:cxn>
                  <a:cxn ang="0">
                    <a:pos x="400" y="221"/>
                  </a:cxn>
                  <a:cxn ang="0">
                    <a:pos x="377" y="243"/>
                  </a:cxn>
                  <a:cxn ang="0">
                    <a:pos x="377" y="283"/>
                  </a:cxn>
                  <a:cxn ang="0">
                    <a:pos x="348" y="300"/>
                  </a:cxn>
                  <a:cxn ang="0">
                    <a:pos x="405" y="391"/>
                  </a:cxn>
                  <a:cxn ang="0">
                    <a:pos x="388" y="397"/>
                  </a:cxn>
                  <a:cxn ang="0">
                    <a:pos x="405" y="442"/>
                  </a:cxn>
                  <a:cxn ang="0">
                    <a:pos x="383" y="442"/>
                  </a:cxn>
                  <a:cxn ang="0">
                    <a:pos x="371" y="459"/>
                  </a:cxn>
                  <a:cxn ang="0">
                    <a:pos x="331" y="527"/>
                  </a:cxn>
                  <a:cxn ang="0">
                    <a:pos x="268" y="550"/>
                  </a:cxn>
                  <a:cxn ang="0">
                    <a:pos x="217" y="606"/>
                  </a:cxn>
                  <a:cxn ang="0">
                    <a:pos x="131" y="561"/>
                  </a:cxn>
                  <a:cxn ang="0">
                    <a:pos x="74" y="504"/>
                  </a:cxn>
                  <a:cxn ang="0">
                    <a:pos x="86" y="476"/>
                  </a:cxn>
                  <a:cxn ang="0">
                    <a:pos x="52" y="425"/>
                  </a:cxn>
                  <a:cxn ang="0">
                    <a:pos x="52" y="374"/>
                  </a:cxn>
                  <a:cxn ang="0">
                    <a:pos x="57" y="334"/>
                  </a:cxn>
                  <a:cxn ang="0">
                    <a:pos x="34" y="323"/>
                  </a:cxn>
                  <a:cxn ang="0">
                    <a:pos x="46" y="306"/>
                  </a:cxn>
                  <a:cxn ang="0">
                    <a:pos x="0" y="294"/>
                  </a:cxn>
                  <a:cxn ang="0">
                    <a:pos x="0" y="260"/>
                  </a:cxn>
                  <a:cxn ang="0">
                    <a:pos x="17" y="249"/>
                  </a:cxn>
                  <a:cxn ang="0">
                    <a:pos x="46" y="272"/>
                  </a:cxn>
                </a:cxnLst>
                <a:rect l="0" t="0" r="r" b="b"/>
                <a:pathLst>
                  <a:path w="474" h="606">
                    <a:moveTo>
                      <a:pt x="46" y="272"/>
                    </a:moveTo>
                    <a:lnTo>
                      <a:pt x="80" y="232"/>
                    </a:lnTo>
                    <a:lnTo>
                      <a:pt x="137" y="232"/>
                    </a:lnTo>
                    <a:lnTo>
                      <a:pt x="137" y="187"/>
                    </a:lnTo>
                    <a:lnTo>
                      <a:pt x="149" y="130"/>
                    </a:lnTo>
                    <a:lnTo>
                      <a:pt x="183" y="119"/>
                    </a:lnTo>
                    <a:lnTo>
                      <a:pt x="200" y="79"/>
                    </a:lnTo>
                    <a:lnTo>
                      <a:pt x="246" y="56"/>
                    </a:lnTo>
                    <a:lnTo>
                      <a:pt x="263" y="0"/>
                    </a:lnTo>
                    <a:lnTo>
                      <a:pt x="303" y="17"/>
                    </a:lnTo>
                    <a:lnTo>
                      <a:pt x="331" y="0"/>
                    </a:lnTo>
                    <a:lnTo>
                      <a:pt x="388" y="11"/>
                    </a:lnTo>
                    <a:lnTo>
                      <a:pt x="388" y="51"/>
                    </a:lnTo>
                    <a:lnTo>
                      <a:pt x="457" y="79"/>
                    </a:lnTo>
                    <a:lnTo>
                      <a:pt x="445" y="113"/>
                    </a:lnTo>
                    <a:lnTo>
                      <a:pt x="474" y="153"/>
                    </a:lnTo>
                    <a:lnTo>
                      <a:pt x="445" y="187"/>
                    </a:lnTo>
                    <a:lnTo>
                      <a:pt x="411" y="181"/>
                    </a:lnTo>
                    <a:lnTo>
                      <a:pt x="400" y="221"/>
                    </a:lnTo>
                    <a:lnTo>
                      <a:pt x="377" y="243"/>
                    </a:lnTo>
                    <a:lnTo>
                      <a:pt x="377" y="283"/>
                    </a:lnTo>
                    <a:lnTo>
                      <a:pt x="348" y="300"/>
                    </a:lnTo>
                    <a:lnTo>
                      <a:pt x="405" y="391"/>
                    </a:lnTo>
                    <a:lnTo>
                      <a:pt x="388" y="397"/>
                    </a:lnTo>
                    <a:lnTo>
                      <a:pt x="405" y="442"/>
                    </a:lnTo>
                    <a:lnTo>
                      <a:pt x="383" y="442"/>
                    </a:lnTo>
                    <a:lnTo>
                      <a:pt x="371" y="459"/>
                    </a:lnTo>
                    <a:lnTo>
                      <a:pt x="331" y="527"/>
                    </a:lnTo>
                    <a:lnTo>
                      <a:pt x="268" y="550"/>
                    </a:lnTo>
                    <a:lnTo>
                      <a:pt x="217" y="606"/>
                    </a:lnTo>
                    <a:lnTo>
                      <a:pt x="131" y="561"/>
                    </a:lnTo>
                    <a:lnTo>
                      <a:pt x="74" y="504"/>
                    </a:lnTo>
                    <a:lnTo>
                      <a:pt x="86" y="476"/>
                    </a:lnTo>
                    <a:lnTo>
                      <a:pt x="52" y="425"/>
                    </a:lnTo>
                    <a:lnTo>
                      <a:pt x="52" y="374"/>
                    </a:lnTo>
                    <a:lnTo>
                      <a:pt x="57" y="334"/>
                    </a:lnTo>
                    <a:lnTo>
                      <a:pt x="34" y="323"/>
                    </a:lnTo>
                    <a:lnTo>
                      <a:pt x="46" y="306"/>
                    </a:lnTo>
                    <a:lnTo>
                      <a:pt x="0" y="294"/>
                    </a:lnTo>
                    <a:lnTo>
                      <a:pt x="0" y="260"/>
                    </a:lnTo>
                    <a:lnTo>
                      <a:pt x="17" y="249"/>
                    </a:lnTo>
                    <a:lnTo>
                      <a:pt x="46" y="272"/>
                    </a:lnTo>
                    <a:close/>
                  </a:path>
                </a:pathLst>
              </a:custGeom>
              <a:solidFill>
                <a:srgbClr val="95B3D7"/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4" name="Freeform 64">
                <a:extLst>
                  <a:ext uri="{FF2B5EF4-FFF2-40B4-BE49-F238E27FC236}">
                    <a16:creationId xmlns="" xmlns:a16="http://schemas.microsoft.com/office/drawing/2014/main" id="{E9CFF275-FA98-4338-9C8B-37BB558601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6" y="3227"/>
                <a:ext cx="679" cy="693"/>
              </a:xfrm>
              <a:custGeom>
                <a:avLst/>
                <a:gdLst/>
                <a:ahLst/>
                <a:cxnLst>
                  <a:cxn ang="0">
                    <a:pos x="0" y="142"/>
                  </a:cxn>
                  <a:cxn ang="0">
                    <a:pos x="40" y="74"/>
                  </a:cxn>
                  <a:cxn ang="0">
                    <a:pos x="126" y="68"/>
                  </a:cxn>
                  <a:cxn ang="0">
                    <a:pos x="154" y="6"/>
                  </a:cxn>
                  <a:cxn ang="0">
                    <a:pos x="194" y="0"/>
                  </a:cxn>
                  <a:cxn ang="0">
                    <a:pos x="229" y="29"/>
                  </a:cxn>
                  <a:cxn ang="0">
                    <a:pos x="268" y="6"/>
                  </a:cxn>
                  <a:cxn ang="0">
                    <a:pos x="303" y="12"/>
                  </a:cxn>
                  <a:cxn ang="0">
                    <a:pos x="343" y="85"/>
                  </a:cxn>
                  <a:cxn ang="0">
                    <a:pos x="457" y="131"/>
                  </a:cxn>
                  <a:cxn ang="0">
                    <a:pos x="468" y="176"/>
                  </a:cxn>
                  <a:cxn ang="0">
                    <a:pos x="514" y="154"/>
                  </a:cxn>
                  <a:cxn ang="0">
                    <a:pos x="520" y="227"/>
                  </a:cxn>
                  <a:cxn ang="0">
                    <a:pos x="599" y="295"/>
                  </a:cxn>
                  <a:cxn ang="0">
                    <a:pos x="611" y="267"/>
                  </a:cxn>
                  <a:cxn ang="0">
                    <a:pos x="634" y="278"/>
                  </a:cxn>
                  <a:cxn ang="0">
                    <a:pos x="634" y="307"/>
                  </a:cxn>
                  <a:cxn ang="0">
                    <a:pos x="674" y="369"/>
                  </a:cxn>
                  <a:cxn ang="0">
                    <a:pos x="679" y="420"/>
                  </a:cxn>
                  <a:cxn ang="0">
                    <a:pos x="639" y="420"/>
                  </a:cxn>
                  <a:cxn ang="0">
                    <a:pos x="605" y="369"/>
                  </a:cxn>
                  <a:cxn ang="0">
                    <a:pos x="571" y="358"/>
                  </a:cxn>
                  <a:cxn ang="0">
                    <a:pos x="520" y="375"/>
                  </a:cxn>
                  <a:cxn ang="0">
                    <a:pos x="474" y="420"/>
                  </a:cxn>
                  <a:cxn ang="0">
                    <a:pos x="474" y="471"/>
                  </a:cxn>
                  <a:cxn ang="0">
                    <a:pos x="451" y="494"/>
                  </a:cxn>
                  <a:cxn ang="0">
                    <a:pos x="423" y="488"/>
                  </a:cxn>
                  <a:cxn ang="0">
                    <a:pos x="411" y="522"/>
                  </a:cxn>
                  <a:cxn ang="0">
                    <a:pos x="383" y="545"/>
                  </a:cxn>
                  <a:cxn ang="0">
                    <a:pos x="417" y="653"/>
                  </a:cxn>
                  <a:cxn ang="0">
                    <a:pos x="377" y="692"/>
                  </a:cxn>
                  <a:cxn ang="0">
                    <a:pos x="365" y="653"/>
                  </a:cxn>
                  <a:cxn ang="0">
                    <a:pos x="326" y="647"/>
                  </a:cxn>
                  <a:cxn ang="0">
                    <a:pos x="303" y="613"/>
                  </a:cxn>
                  <a:cxn ang="0">
                    <a:pos x="240" y="647"/>
                  </a:cxn>
                  <a:cxn ang="0">
                    <a:pos x="160" y="613"/>
                  </a:cxn>
                  <a:cxn ang="0">
                    <a:pos x="143" y="562"/>
                  </a:cxn>
                  <a:cxn ang="0">
                    <a:pos x="160" y="528"/>
                  </a:cxn>
                  <a:cxn ang="0">
                    <a:pos x="103" y="494"/>
                  </a:cxn>
                  <a:cxn ang="0">
                    <a:pos x="114" y="397"/>
                  </a:cxn>
                  <a:cxn ang="0">
                    <a:pos x="86" y="369"/>
                  </a:cxn>
                  <a:cxn ang="0">
                    <a:pos x="92" y="335"/>
                  </a:cxn>
                  <a:cxn ang="0">
                    <a:pos x="52" y="278"/>
                  </a:cxn>
                  <a:cxn ang="0">
                    <a:pos x="80" y="244"/>
                  </a:cxn>
                  <a:cxn ang="0">
                    <a:pos x="0" y="165"/>
                  </a:cxn>
                  <a:cxn ang="0">
                    <a:pos x="0" y="142"/>
                  </a:cxn>
                </a:cxnLst>
                <a:rect l="0" t="0" r="r" b="b"/>
                <a:pathLst>
                  <a:path w="679" h="692">
                    <a:moveTo>
                      <a:pt x="0" y="142"/>
                    </a:moveTo>
                    <a:lnTo>
                      <a:pt x="40" y="74"/>
                    </a:lnTo>
                    <a:lnTo>
                      <a:pt x="126" y="68"/>
                    </a:lnTo>
                    <a:lnTo>
                      <a:pt x="154" y="6"/>
                    </a:lnTo>
                    <a:lnTo>
                      <a:pt x="194" y="0"/>
                    </a:lnTo>
                    <a:lnTo>
                      <a:pt x="229" y="29"/>
                    </a:lnTo>
                    <a:lnTo>
                      <a:pt x="268" y="6"/>
                    </a:lnTo>
                    <a:lnTo>
                      <a:pt x="303" y="12"/>
                    </a:lnTo>
                    <a:lnTo>
                      <a:pt x="343" y="85"/>
                    </a:lnTo>
                    <a:lnTo>
                      <a:pt x="457" y="131"/>
                    </a:lnTo>
                    <a:lnTo>
                      <a:pt x="468" y="176"/>
                    </a:lnTo>
                    <a:lnTo>
                      <a:pt x="514" y="154"/>
                    </a:lnTo>
                    <a:lnTo>
                      <a:pt x="520" y="227"/>
                    </a:lnTo>
                    <a:lnTo>
                      <a:pt x="599" y="295"/>
                    </a:lnTo>
                    <a:lnTo>
                      <a:pt x="611" y="267"/>
                    </a:lnTo>
                    <a:lnTo>
                      <a:pt x="634" y="278"/>
                    </a:lnTo>
                    <a:lnTo>
                      <a:pt x="634" y="307"/>
                    </a:lnTo>
                    <a:lnTo>
                      <a:pt x="674" y="369"/>
                    </a:lnTo>
                    <a:lnTo>
                      <a:pt x="679" y="420"/>
                    </a:lnTo>
                    <a:lnTo>
                      <a:pt x="639" y="420"/>
                    </a:lnTo>
                    <a:lnTo>
                      <a:pt x="605" y="369"/>
                    </a:lnTo>
                    <a:lnTo>
                      <a:pt x="571" y="358"/>
                    </a:lnTo>
                    <a:lnTo>
                      <a:pt x="520" y="375"/>
                    </a:lnTo>
                    <a:lnTo>
                      <a:pt x="474" y="420"/>
                    </a:lnTo>
                    <a:lnTo>
                      <a:pt x="474" y="471"/>
                    </a:lnTo>
                    <a:lnTo>
                      <a:pt x="451" y="494"/>
                    </a:lnTo>
                    <a:lnTo>
                      <a:pt x="423" y="488"/>
                    </a:lnTo>
                    <a:lnTo>
                      <a:pt x="411" y="522"/>
                    </a:lnTo>
                    <a:lnTo>
                      <a:pt x="383" y="545"/>
                    </a:lnTo>
                    <a:lnTo>
                      <a:pt x="417" y="653"/>
                    </a:lnTo>
                    <a:lnTo>
                      <a:pt x="377" y="692"/>
                    </a:lnTo>
                    <a:lnTo>
                      <a:pt x="365" y="653"/>
                    </a:lnTo>
                    <a:lnTo>
                      <a:pt x="326" y="647"/>
                    </a:lnTo>
                    <a:lnTo>
                      <a:pt x="303" y="613"/>
                    </a:lnTo>
                    <a:lnTo>
                      <a:pt x="240" y="647"/>
                    </a:lnTo>
                    <a:lnTo>
                      <a:pt x="160" y="613"/>
                    </a:lnTo>
                    <a:lnTo>
                      <a:pt x="143" y="562"/>
                    </a:lnTo>
                    <a:lnTo>
                      <a:pt x="160" y="528"/>
                    </a:lnTo>
                    <a:lnTo>
                      <a:pt x="103" y="494"/>
                    </a:lnTo>
                    <a:lnTo>
                      <a:pt x="114" y="397"/>
                    </a:lnTo>
                    <a:lnTo>
                      <a:pt x="86" y="369"/>
                    </a:lnTo>
                    <a:lnTo>
                      <a:pt x="92" y="335"/>
                    </a:lnTo>
                    <a:lnTo>
                      <a:pt x="52" y="278"/>
                    </a:lnTo>
                    <a:lnTo>
                      <a:pt x="80" y="244"/>
                    </a:lnTo>
                    <a:lnTo>
                      <a:pt x="0" y="165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FCD5B5"/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5" name="Freeform 66">
                <a:extLst>
                  <a:ext uri="{FF2B5EF4-FFF2-40B4-BE49-F238E27FC236}">
                    <a16:creationId xmlns="" xmlns:a16="http://schemas.microsoft.com/office/drawing/2014/main" id="{4F0550E1-CE48-4F4D-8312-6C104A7391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0" y="1976"/>
                <a:ext cx="844" cy="668"/>
              </a:xfrm>
              <a:custGeom>
                <a:avLst/>
                <a:gdLst/>
                <a:ahLst/>
                <a:cxnLst>
                  <a:cxn ang="0">
                    <a:pos x="268" y="0"/>
                  </a:cxn>
                  <a:cxn ang="0">
                    <a:pos x="308" y="0"/>
                  </a:cxn>
                  <a:cxn ang="0">
                    <a:pos x="325" y="22"/>
                  </a:cxn>
                  <a:cxn ang="0">
                    <a:pos x="359" y="22"/>
                  </a:cxn>
                  <a:cxn ang="0">
                    <a:pos x="382" y="45"/>
                  </a:cxn>
                  <a:cxn ang="0">
                    <a:pos x="434" y="39"/>
                  </a:cxn>
                  <a:cxn ang="0">
                    <a:pos x="479" y="79"/>
                  </a:cxn>
                  <a:cxn ang="0">
                    <a:pos x="513" y="68"/>
                  </a:cxn>
                  <a:cxn ang="0">
                    <a:pos x="525" y="124"/>
                  </a:cxn>
                  <a:cxn ang="0">
                    <a:pos x="582" y="136"/>
                  </a:cxn>
                  <a:cxn ang="0">
                    <a:pos x="633" y="124"/>
                  </a:cxn>
                  <a:cxn ang="0">
                    <a:pos x="656" y="170"/>
                  </a:cxn>
                  <a:cxn ang="0">
                    <a:pos x="725" y="158"/>
                  </a:cxn>
                  <a:cxn ang="0">
                    <a:pos x="765" y="198"/>
                  </a:cxn>
                  <a:cxn ang="0">
                    <a:pos x="799" y="181"/>
                  </a:cxn>
                  <a:cxn ang="0">
                    <a:pos x="844" y="175"/>
                  </a:cxn>
                  <a:cxn ang="0">
                    <a:pos x="787" y="249"/>
                  </a:cxn>
                  <a:cxn ang="0">
                    <a:pos x="776" y="226"/>
                  </a:cxn>
                  <a:cxn ang="0">
                    <a:pos x="730" y="238"/>
                  </a:cxn>
                  <a:cxn ang="0">
                    <a:pos x="696" y="266"/>
                  </a:cxn>
                  <a:cxn ang="0">
                    <a:pos x="668" y="232"/>
                  </a:cxn>
                  <a:cxn ang="0">
                    <a:pos x="605" y="295"/>
                  </a:cxn>
                  <a:cxn ang="0">
                    <a:pos x="588" y="385"/>
                  </a:cxn>
                  <a:cxn ang="0">
                    <a:pos x="542" y="391"/>
                  </a:cxn>
                  <a:cxn ang="0">
                    <a:pos x="508" y="448"/>
                  </a:cxn>
                  <a:cxn ang="0">
                    <a:pos x="496" y="538"/>
                  </a:cxn>
                  <a:cxn ang="0">
                    <a:pos x="399" y="561"/>
                  </a:cxn>
                  <a:cxn ang="0">
                    <a:pos x="399" y="641"/>
                  </a:cxn>
                  <a:cxn ang="0">
                    <a:pos x="348" y="658"/>
                  </a:cxn>
                  <a:cxn ang="0">
                    <a:pos x="348" y="623"/>
                  </a:cxn>
                  <a:cxn ang="0">
                    <a:pos x="308" y="623"/>
                  </a:cxn>
                  <a:cxn ang="0">
                    <a:pos x="297" y="658"/>
                  </a:cxn>
                  <a:cxn ang="0">
                    <a:pos x="279" y="652"/>
                  </a:cxn>
                  <a:cxn ang="0">
                    <a:pos x="251" y="606"/>
                  </a:cxn>
                  <a:cxn ang="0">
                    <a:pos x="217" y="669"/>
                  </a:cxn>
                  <a:cxn ang="0">
                    <a:pos x="205" y="646"/>
                  </a:cxn>
                  <a:cxn ang="0">
                    <a:pos x="165" y="646"/>
                  </a:cxn>
                  <a:cxn ang="0">
                    <a:pos x="137" y="663"/>
                  </a:cxn>
                  <a:cxn ang="0">
                    <a:pos x="80" y="663"/>
                  </a:cxn>
                  <a:cxn ang="0">
                    <a:pos x="57" y="646"/>
                  </a:cxn>
                  <a:cxn ang="0">
                    <a:pos x="0" y="601"/>
                  </a:cxn>
                  <a:cxn ang="0">
                    <a:pos x="17" y="550"/>
                  </a:cxn>
                  <a:cxn ang="0">
                    <a:pos x="0" y="538"/>
                  </a:cxn>
                  <a:cxn ang="0">
                    <a:pos x="0" y="499"/>
                  </a:cxn>
                  <a:cxn ang="0">
                    <a:pos x="57" y="487"/>
                  </a:cxn>
                  <a:cxn ang="0">
                    <a:pos x="51" y="397"/>
                  </a:cxn>
                  <a:cxn ang="0">
                    <a:pos x="0" y="363"/>
                  </a:cxn>
                  <a:cxn ang="0">
                    <a:pos x="17" y="295"/>
                  </a:cxn>
                  <a:cxn ang="0">
                    <a:pos x="91" y="243"/>
                  </a:cxn>
                  <a:cxn ang="0">
                    <a:pos x="120" y="255"/>
                  </a:cxn>
                  <a:cxn ang="0">
                    <a:pos x="125" y="170"/>
                  </a:cxn>
                  <a:cxn ang="0">
                    <a:pos x="268" y="0"/>
                  </a:cxn>
                </a:cxnLst>
                <a:rect l="0" t="0" r="r" b="b"/>
                <a:pathLst>
                  <a:path w="844" h="669">
                    <a:moveTo>
                      <a:pt x="268" y="0"/>
                    </a:moveTo>
                    <a:lnTo>
                      <a:pt x="308" y="0"/>
                    </a:lnTo>
                    <a:lnTo>
                      <a:pt x="325" y="22"/>
                    </a:lnTo>
                    <a:lnTo>
                      <a:pt x="359" y="22"/>
                    </a:lnTo>
                    <a:lnTo>
                      <a:pt x="382" y="45"/>
                    </a:lnTo>
                    <a:lnTo>
                      <a:pt x="434" y="39"/>
                    </a:lnTo>
                    <a:lnTo>
                      <a:pt x="479" y="79"/>
                    </a:lnTo>
                    <a:lnTo>
                      <a:pt x="513" y="68"/>
                    </a:lnTo>
                    <a:lnTo>
                      <a:pt x="525" y="124"/>
                    </a:lnTo>
                    <a:lnTo>
                      <a:pt x="582" y="136"/>
                    </a:lnTo>
                    <a:lnTo>
                      <a:pt x="633" y="124"/>
                    </a:lnTo>
                    <a:lnTo>
                      <a:pt x="656" y="170"/>
                    </a:lnTo>
                    <a:lnTo>
                      <a:pt x="725" y="158"/>
                    </a:lnTo>
                    <a:lnTo>
                      <a:pt x="765" y="198"/>
                    </a:lnTo>
                    <a:lnTo>
                      <a:pt x="799" y="181"/>
                    </a:lnTo>
                    <a:lnTo>
                      <a:pt x="844" y="175"/>
                    </a:lnTo>
                    <a:lnTo>
                      <a:pt x="787" y="249"/>
                    </a:lnTo>
                    <a:lnTo>
                      <a:pt x="776" y="226"/>
                    </a:lnTo>
                    <a:lnTo>
                      <a:pt x="730" y="238"/>
                    </a:lnTo>
                    <a:lnTo>
                      <a:pt x="696" y="266"/>
                    </a:lnTo>
                    <a:lnTo>
                      <a:pt x="668" y="232"/>
                    </a:lnTo>
                    <a:lnTo>
                      <a:pt x="605" y="295"/>
                    </a:lnTo>
                    <a:lnTo>
                      <a:pt x="588" y="385"/>
                    </a:lnTo>
                    <a:lnTo>
                      <a:pt x="542" y="391"/>
                    </a:lnTo>
                    <a:lnTo>
                      <a:pt x="508" y="448"/>
                    </a:lnTo>
                    <a:lnTo>
                      <a:pt x="496" y="538"/>
                    </a:lnTo>
                    <a:lnTo>
                      <a:pt x="399" y="561"/>
                    </a:lnTo>
                    <a:lnTo>
                      <a:pt x="399" y="641"/>
                    </a:lnTo>
                    <a:lnTo>
                      <a:pt x="348" y="658"/>
                    </a:lnTo>
                    <a:lnTo>
                      <a:pt x="348" y="623"/>
                    </a:lnTo>
                    <a:lnTo>
                      <a:pt x="308" y="623"/>
                    </a:lnTo>
                    <a:lnTo>
                      <a:pt x="297" y="658"/>
                    </a:lnTo>
                    <a:lnTo>
                      <a:pt x="279" y="652"/>
                    </a:lnTo>
                    <a:lnTo>
                      <a:pt x="251" y="606"/>
                    </a:lnTo>
                    <a:lnTo>
                      <a:pt x="217" y="669"/>
                    </a:lnTo>
                    <a:lnTo>
                      <a:pt x="205" y="646"/>
                    </a:lnTo>
                    <a:lnTo>
                      <a:pt x="165" y="646"/>
                    </a:lnTo>
                    <a:lnTo>
                      <a:pt x="137" y="663"/>
                    </a:lnTo>
                    <a:lnTo>
                      <a:pt x="80" y="663"/>
                    </a:lnTo>
                    <a:lnTo>
                      <a:pt x="57" y="646"/>
                    </a:lnTo>
                    <a:lnTo>
                      <a:pt x="0" y="601"/>
                    </a:lnTo>
                    <a:lnTo>
                      <a:pt x="17" y="550"/>
                    </a:lnTo>
                    <a:lnTo>
                      <a:pt x="0" y="538"/>
                    </a:lnTo>
                    <a:lnTo>
                      <a:pt x="0" y="499"/>
                    </a:lnTo>
                    <a:lnTo>
                      <a:pt x="57" y="487"/>
                    </a:lnTo>
                    <a:lnTo>
                      <a:pt x="51" y="397"/>
                    </a:lnTo>
                    <a:lnTo>
                      <a:pt x="0" y="363"/>
                    </a:lnTo>
                    <a:lnTo>
                      <a:pt x="17" y="295"/>
                    </a:lnTo>
                    <a:lnTo>
                      <a:pt x="91" y="243"/>
                    </a:lnTo>
                    <a:lnTo>
                      <a:pt x="120" y="255"/>
                    </a:lnTo>
                    <a:lnTo>
                      <a:pt x="125" y="170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95B3D7"/>
              </a:solidFill>
              <a:ln w="0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6" name="Freeform 68">
                <a:extLst>
                  <a:ext uri="{FF2B5EF4-FFF2-40B4-BE49-F238E27FC236}">
                    <a16:creationId xmlns="" xmlns:a16="http://schemas.microsoft.com/office/drawing/2014/main" id="{82CDE3D0-19A8-4B47-B6EC-A4181DDFD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7" y="1603"/>
                <a:ext cx="630" cy="571"/>
              </a:xfrm>
              <a:custGeom>
                <a:avLst/>
                <a:gdLst/>
                <a:ahLst/>
                <a:cxnLst>
                  <a:cxn ang="0">
                    <a:pos x="171" y="34"/>
                  </a:cxn>
                  <a:cxn ang="0">
                    <a:pos x="177" y="22"/>
                  </a:cxn>
                  <a:cxn ang="0">
                    <a:pos x="205" y="22"/>
                  </a:cxn>
                  <a:cxn ang="0">
                    <a:pos x="239" y="0"/>
                  </a:cxn>
                  <a:cxn ang="0">
                    <a:pos x="274" y="11"/>
                  </a:cxn>
                  <a:cxn ang="0">
                    <a:pos x="313" y="11"/>
                  </a:cxn>
                  <a:cxn ang="0">
                    <a:pos x="371" y="45"/>
                  </a:cxn>
                  <a:cxn ang="0">
                    <a:pos x="422" y="22"/>
                  </a:cxn>
                  <a:cxn ang="0">
                    <a:pos x="433" y="51"/>
                  </a:cxn>
                  <a:cxn ang="0">
                    <a:pos x="496" y="96"/>
                  </a:cxn>
                  <a:cxn ang="0">
                    <a:pos x="479" y="141"/>
                  </a:cxn>
                  <a:cxn ang="0">
                    <a:pos x="530" y="192"/>
                  </a:cxn>
                  <a:cxn ang="0">
                    <a:pos x="553" y="198"/>
                  </a:cxn>
                  <a:cxn ang="0">
                    <a:pos x="622" y="238"/>
                  </a:cxn>
                  <a:cxn ang="0">
                    <a:pos x="633" y="295"/>
                  </a:cxn>
                  <a:cxn ang="0">
                    <a:pos x="599" y="346"/>
                  </a:cxn>
                  <a:cxn ang="0">
                    <a:pos x="605" y="380"/>
                  </a:cxn>
                  <a:cxn ang="0">
                    <a:pos x="570" y="436"/>
                  </a:cxn>
                  <a:cxn ang="0">
                    <a:pos x="559" y="521"/>
                  </a:cxn>
                  <a:cxn ang="0">
                    <a:pos x="525" y="521"/>
                  </a:cxn>
                  <a:cxn ang="0">
                    <a:pos x="530" y="555"/>
                  </a:cxn>
                  <a:cxn ang="0">
                    <a:pos x="502" y="578"/>
                  </a:cxn>
                  <a:cxn ang="0">
                    <a:pos x="462" y="533"/>
                  </a:cxn>
                  <a:cxn ang="0">
                    <a:pos x="393" y="544"/>
                  </a:cxn>
                  <a:cxn ang="0">
                    <a:pos x="376" y="499"/>
                  </a:cxn>
                  <a:cxn ang="0">
                    <a:pos x="325" y="510"/>
                  </a:cxn>
                  <a:cxn ang="0">
                    <a:pos x="262" y="499"/>
                  </a:cxn>
                  <a:cxn ang="0">
                    <a:pos x="256" y="448"/>
                  </a:cxn>
                  <a:cxn ang="0">
                    <a:pos x="222" y="453"/>
                  </a:cxn>
                  <a:cxn ang="0">
                    <a:pos x="171" y="414"/>
                  </a:cxn>
                  <a:cxn ang="0">
                    <a:pos x="125" y="419"/>
                  </a:cxn>
                  <a:cxn ang="0">
                    <a:pos x="108" y="397"/>
                  </a:cxn>
                  <a:cxn ang="0">
                    <a:pos x="68" y="402"/>
                  </a:cxn>
                  <a:cxn ang="0">
                    <a:pos x="45" y="380"/>
                  </a:cxn>
                  <a:cxn ang="0">
                    <a:pos x="51" y="363"/>
                  </a:cxn>
                  <a:cxn ang="0">
                    <a:pos x="0" y="334"/>
                  </a:cxn>
                  <a:cxn ang="0">
                    <a:pos x="11" y="306"/>
                  </a:cxn>
                  <a:cxn ang="0">
                    <a:pos x="40" y="329"/>
                  </a:cxn>
                  <a:cxn ang="0">
                    <a:pos x="68" y="300"/>
                  </a:cxn>
                  <a:cxn ang="0">
                    <a:pos x="62" y="249"/>
                  </a:cxn>
                  <a:cxn ang="0">
                    <a:pos x="80" y="187"/>
                  </a:cxn>
                  <a:cxn ang="0">
                    <a:pos x="57" y="153"/>
                  </a:cxn>
                  <a:cxn ang="0">
                    <a:pos x="119" y="136"/>
                  </a:cxn>
                  <a:cxn ang="0">
                    <a:pos x="148" y="170"/>
                  </a:cxn>
                  <a:cxn ang="0">
                    <a:pos x="188" y="158"/>
                  </a:cxn>
                  <a:cxn ang="0">
                    <a:pos x="182" y="51"/>
                  </a:cxn>
                  <a:cxn ang="0">
                    <a:pos x="171" y="34"/>
                  </a:cxn>
                </a:cxnLst>
                <a:rect l="0" t="0" r="r" b="b"/>
                <a:pathLst>
                  <a:path w="633" h="578">
                    <a:moveTo>
                      <a:pt x="171" y="34"/>
                    </a:moveTo>
                    <a:lnTo>
                      <a:pt x="177" y="22"/>
                    </a:lnTo>
                    <a:lnTo>
                      <a:pt x="205" y="22"/>
                    </a:lnTo>
                    <a:lnTo>
                      <a:pt x="239" y="0"/>
                    </a:lnTo>
                    <a:lnTo>
                      <a:pt x="274" y="11"/>
                    </a:lnTo>
                    <a:lnTo>
                      <a:pt x="313" y="11"/>
                    </a:lnTo>
                    <a:lnTo>
                      <a:pt x="371" y="45"/>
                    </a:lnTo>
                    <a:lnTo>
                      <a:pt x="422" y="22"/>
                    </a:lnTo>
                    <a:lnTo>
                      <a:pt x="433" y="51"/>
                    </a:lnTo>
                    <a:lnTo>
                      <a:pt x="496" y="96"/>
                    </a:lnTo>
                    <a:lnTo>
                      <a:pt x="479" y="141"/>
                    </a:lnTo>
                    <a:lnTo>
                      <a:pt x="530" y="192"/>
                    </a:lnTo>
                    <a:lnTo>
                      <a:pt x="553" y="198"/>
                    </a:lnTo>
                    <a:lnTo>
                      <a:pt x="622" y="238"/>
                    </a:lnTo>
                    <a:lnTo>
                      <a:pt x="633" y="295"/>
                    </a:lnTo>
                    <a:lnTo>
                      <a:pt x="599" y="346"/>
                    </a:lnTo>
                    <a:lnTo>
                      <a:pt x="605" y="380"/>
                    </a:lnTo>
                    <a:lnTo>
                      <a:pt x="570" y="436"/>
                    </a:lnTo>
                    <a:lnTo>
                      <a:pt x="559" y="521"/>
                    </a:lnTo>
                    <a:lnTo>
                      <a:pt x="525" y="521"/>
                    </a:lnTo>
                    <a:lnTo>
                      <a:pt x="530" y="555"/>
                    </a:lnTo>
                    <a:lnTo>
                      <a:pt x="502" y="578"/>
                    </a:lnTo>
                    <a:lnTo>
                      <a:pt x="462" y="533"/>
                    </a:lnTo>
                    <a:lnTo>
                      <a:pt x="393" y="544"/>
                    </a:lnTo>
                    <a:lnTo>
                      <a:pt x="376" y="499"/>
                    </a:lnTo>
                    <a:lnTo>
                      <a:pt x="325" y="510"/>
                    </a:lnTo>
                    <a:lnTo>
                      <a:pt x="262" y="499"/>
                    </a:lnTo>
                    <a:lnTo>
                      <a:pt x="256" y="448"/>
                    </a:lnTo>
                    <a:lnTo>
                      <a:pt x="222" y="453"/>
                    </a:lnTo>
                    <a:lnTo>
                      <a:pt x="171" y="414"/>
                    </a:lnTo>
                    <a:lnTo>
                      <a:pt x="125" y="419"/>
                    </a:lnTo>
                    <a:lnTo>
                      <a:pt x="108" y="397"/>
                    </a:lnTo>
                    <a:lnTo>
                      <a:pt x="68" y="402"/>
                    </a:lnTo>
                    <a:lnTo>
                      <a:pt x="45" y="380"/>
                    </a:lnTo>
                    <a:lnTo>
                      <a:pt x="51" y="363"/>
                    </a:lnTo>
                    <a:lnTo>
                      <a:pt x="0" y="334"/>
                    </a:lnTo>
                    <a:lnTo>
                      <a:pt x="11" y="306"/>
                    </a:lnTo>
                    <a:lnTo>
                      <a:pt x="40" y="329"/>
                    </a:lnTo>
                    <a:lnTo>
                      <a:pt x="68" y="300"/>
                    </a:lnTo>
                    <a:lnTo>
                      <a:pt x="62" y="249"/>
                    </a:lnTo>
                    <a:lnTo>
                      <a:pt x="80" y="187"/>
                    </a:lnTo>
                    <a:lnTo>
                      <a:pt x="57" y="153"/>
                    </a:lnTo>
                    <a:lnTo>
                      <a:pt x="119" y="136"/>
                    </a:lnTo>
                    <a:lnTo>
                      <a:pt x="148" y="170"/>
                    </a:lnTo>
                    <a:lnTo>
                      <a:pt x="188" y="158"/>
                    </a:lnTo>
                    <a:lnTo>
                      <a:pt x="182" y="51"/>
                    </a:lnTo>
                    <a:lnTo>
                      <a:pt x="171" y="34"/>
                    </a:lnTo>
                    <a:close/>
                  </a:path>
                </a:pathLst>
              </a:custGeom>
              <a:solidFill>
                <a:srgbClr val="4F81BD">
                  <a:lumMod val="60000"/>
                  <a:lumOff val="40000"/>
                </a:srgbClr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7" name="Freeform 71">
                <a:extLst>
                  <a:ext uri="{FF2B5EF4-FFF2-40B4-BE49-F238E27FC236}">
                    <a16:creationId xmlns="" xmlns:a16="http://schemas.microsoft.com/office/drawing/2014/main" id="{3F93C1EB-A9DB-44D8-8B2F-2FC57A098B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3" y="1619"/>
                <a:ext cx="599" cy="613"/>
              </a:xfrm>
              <a:custGeom>
                <a:avLst/>
                <a:gdLst>
                  <a:gd name="T0" fmla="*/ 52 w 599"/>
                  <a:gd name="T1" fmla="*/ 91 h 613"/>
                  <a:gd name="T2" fmla="*/ 80 w 599"/>
                  <a:gd name="T3" fmla="*/ 85 h 613"/>
                  <a:gd name="T4" fmla="*/ 109 w 599"/>
                  <a:gd name="T5" fmla="*/ 46 h 613"/>
                  <a:gd name="T6" fmla="*/ 149 w 599"/>
                  <a:gd name="T7" fmla="*/ 40 h 613"/>
                  <a:gd name="T8" fmla="*/ 172 w 599"/>
                  <a:gd name="T9" fmla="*/ 74 h 613"/>
                  <a:gd name="T10" fmla="*/ 240 w 599"/>
                  <a:gd name="T11" fmla="*/ 46 h 613"/>
                  <a:gd name="T12" fmla="*/ 269 w 599"/>
                  <a:gd name="T13" fmla="*/ 6 h 613"/>
                  <a:gd name="T14" fmla="*/ 286 w 599"/>
                  <a:gd name="T15" fmla="*/ 23 h 613"/>
                  <a:gd name="T16" fmla="*/ 343 w 599"/>
                  <a:gd name="T17" fmla="*/ 0 h 613"/>
                  <a:gd name="T18" fmla="*/ 354 w 599"/>
                  <a:gd name="T19" fmla="*/ 17 h 613"/>
                  <a:gd name="T20" fmla="*/ 371 w 599"/>
                  <a:gd name="T21" fmla="*/ 0 h 613"/>
                  <a:gd name="T22" fmla="*/ 451 w 599"/>
                  <a:gd name="T23" fmla="*/ 46 h 613"/>
                  <a:gd name="T24" fmla="*/ 531 w 599"/>
                  <a:gd name="T25" fmla="*/ 68 h 613"/>
                  <a:gd name="T26" fmla="*/ 548 w 599"/>
                  <a:gd name="T27" fmla="*/ 102 h 613"/>
                  <a:gd name="T28" fmla="*/ 588 w 599"/>
                  <a:gd name="T29" fmla="*/ 97 h 613"/>
                  <a:gd name="T30" fmla="*/ 599 w 599"/>
                  <a:gd name="T31" fmla="*/ 114 h 613"/>
                  <a:gd name="T32" fmla="*/ 537 w 599"/>
                  <a:gd name="T33" fmla="*/ 131 h 613"/>
                  <a:gd name="T34" fmla="*/ 560 w 599"/>
                  <a:gd name="T35" fmla="*/ 170 h 613"/>
                  <a:gd name="T36" fmla="*/ 537 w 599"/>
                  <a:gd name="T37" fmla="*/ 227 h 613"/>
                  <a:gd name="T38" fmla="*/ 548 w 599"/>
                  <a:gd name="T39" fmla="*/ 284 h 613"/>
                  <a:gd name="T40" fmla="*/ 514 w 599"/>
                  <a:gd name="T41" fmla="*/ 307 h 613"/>
                  <a:gd name="T42" fmla="*/ 485 w 599"/>
                  <a:gd name="T43" fmla="*/ 290 h 613"/>
                  <a:gd name="T44" fmla="*/ 474 w 599"/>
                  <a:gd name="T45" fmla="*/ 312 h 613"/>
                  <a:gd name="T46" fmla="*/ 531 w 599"/>
                  <a:gd name="T47" fmla="*/ 341 h 613"/>
                  <a:gd name="T48" fmla="*/ 525 w 599"/>
                  <a:gd name="T49" fmla="*/ 358 h 613"/>
                  <a:gd name="T50" fmla="*/ 485 w 599"/>
                  <a:gd name="T51" fmla="*/ 352 h 613"/>
                  <a:gd name="T52" fmla="*/ 348 w 599"/>
                  <a:gd name="T53" fmla="*/ 522 h 613"/>
                  <a:gd name="T54" fmla="*/ 337 w 599"/>
                  <a:gd name="T55" fmla="*/ 613 h 613"/>
                  <a:gd name="T56" fmla="*/ 314 w 599"/>
                  <a:gd name="T57" fmla="*/ 601 h 613"/>
                  <a:gd name="T58" fmla="*/ 263 w 599"/>
                  <a:gd name="T59" fmla="*/ 579 h 613"/>
                  <a:gd name="T60" fmla="*/ 240 w 599"/>
                  <a:gd name="T61" fmla="*/ 601 h 613"/>
                  <a:gd name="T62" fmla="*/ 234 w 599"/>
                  <a:gd name="T63" fmla="*/ 545 h 613"/>
                  <a:gd name="T64" fmla="*/ 189 w 599"/>
                  <a:gd name="T65" fmla="*/ 511 h 613"/>
                  <a:gd name="T66" fmla="*/ 120 w 599"/>
                  <a:gd name="T67" fmla="*/ 522 h 613"/>
                  <a:gd name="T68" fmla="*/ 80 w 599"/>
                  <a:gd name="T69" fmla="*/ 511 h 613"/>
                  <a:gd name="T70" fmla="*/ 40 w 599"/>
                  <a:gd name="T71" fmla="*/ 522 h 613"/>
                  <a:gd name="T72" fmla="*/ 17 w 599"/>
                  <a:gd name="T73" fmla="*/ 511 h 613"/>
                  <a:gd name="T74" fmla="*/ 17 w 599"/>
                  <a:gd name="T75" fmla="*/ 471 h 613"/>
                  <a:gd name="T76" fmla="*/ 6 w 599"/>
                  <a:gd name="T77" fmla="*/ 448 h 613"/>
                  <a:gd name="T78" fmla="*/ 17 w 599"/>
                  <a:gd name="T79" fmla="*/ 426 h 613"/>
                  <a:gd name="T80" fmla="*/ 12 w 599"/>
                  <a:gd name="T81" fmla="*/ 397 h 613"/>
                  <a:gd name="T82" fmla="*/ 35 w 599"/>
                  <a:gd name="T83" fmla="*/ 375 h 613"/>
                  <a:gd name="T84" fmla="*/ 40 w 599"/>
                  <a:gd name="T85" fmla="*/ 346 h 613"/>
                  <a:gd name="T86" fmla="*/ 75 w 599"/>
                  <a:gd name="T87" fmla="*/ 335 h 613"/>
                  <a:gd name="T88" fmla="*/ 80 w 599"/>
                  <a:gd name="T89" fmla="*/ 295 h 613"/>
                  <a:gd name="T90" fmla="*/ 92 w 599"/>
                  <a:gd name="T91" fmla="*/ 278 h 613"/>
                  <a:gd name="T92" fmla="*/ 86 w 599"/>
                  <a:gd name="T93" fmla="*/ 256 h 613"/>
                  <a:gd name="T94" fmla="*/ 97 w 599"/>
                  <a:gd name="T95" fmla="*/ 227 h 613"/>
                  <a:gd name="T96" fmla="*/ 52 w 599"/>
                  <a:gd name="T97" fmla="*/ 187 h 613"/>
                  <a:gd name="T98" fmla="*/ 29 w 599"/>
                  <a:gd name="T99" fmla="*/ 187 h 613"/>
                  <a:gd name="T100" fmla="*/ 0 w 599"/>
                  <a:gd name="T101" fmla="*/ 159 h 613"/>
                  <a:gd name="T102" fmla="*/ 52 w 599"/>
                  <a:gd name="T103" fmla="*/ 91 h 613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599"/>
                  <a:gd name="T157" fmla="*/ 0 h 613"/>
                  <a:gd name="T158" fmla="*/ 599 w 599"/>
                  <a:gd name="T159" fmla="*/ 613 h 613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599" h="613">
                    <a:moveTo>
                      <a:pt x="52" y="91"/>
                    </a:moveTo>
                    <a:lnTo>
                      <a:pt x="80" y="85"/>
                    </a:lnTo>
                    <a:lnTo>
                      <a:pt x="109" y="46"/>
                    </a:lnTo>
                    <a:lnTo>
                      <a:pt x="149" y="40"/>
                    </a:lnTo>
                    <a:lnTo>
                      <a:pt x="172" y="74"/>
                    </a:lnTo>
                    <a:lnTo>
                      <a:pt x="240" y="46"/>
                    </a:lnTo>
                    <a:lnTo>
                      <a:pt x="269" y="6"/>
                    </a:lnTo>
                    <a:lnTo>
                      <a:pt x="286" y="23"/>
                    </a:lnTo>
                    <a:lnTo>
                      <a:pt x="343" y="0"/>
                    </a:lnTo>
                    <a:lnTo>
                      <a:pt x="354" y="17"/>
                    </a:lnTo>
                    <a:lnTo>
                      <a:pt x="371" y="0"/>
                    </a:lnTo>
                    <a:lnTo>
                      <a:pt x="451" y="46"/>
                    </a:lnTo>
                    <a:lnTo>
                      <a:pt x="531" y="68"/>
                    </a:lnTo>
                    <a:lnTo>
                      <a:pt x="548" y="102"/>
                    </a:lnTo>
                    <a:lnTo>
                      <a:pt x="588" y="97"/>
                    </a:lnTo>
                    <a:lnTo>
                      <a:pt x="599" y="114"/>
                    </a:lnTo>
                    <a:lnTo>
                      <a:pt x="537" y="131"/>
                    </a:lnTo>
                    <a:lnTo>
                      <a:pt x="560" y="170"/>
                    </a:lnTo>
                    <a:lnTo>
                      <a:pt x="537" y="227"/>
                    </a:lnTo>
                    <a:lnTo>
                      <a:pt x="548" y="284"/>
                    </a:lnTo>
                    <a:lnTo>
                      <a:pt x="514" y="307"/>
                    </a:lnTo>
                    <a:lnTo>
                      <a:pt x="485" y="290"/>
                    </a:lnTo>
                    <a:lnTo>
                      <a:pt x="474" y="312"/>
                    </a:lnTo>
                    <a:lnTo>
                      <a:pt x="531" y="341"/>
                    </a:lnTo>
                    <a:lnTo>
                      <a:pt x="525" y="358"/>
                    </a:lnTo>
                    <a:lnTo>
                      <a:pt x="485" y="352"/>
                    </a:lnTo>
                    <a:lnTo>
                      <a:pt x="348" y="522"/>
                    </a:lnTo>
                    <a:lnTo>
                      <a:pt x="337" y="613"/>
                    </a:lnTo>
                    <a:lnTo>
                      <a:pt x="314" y="601"/>
                    </a:lnTo>
                    <a:lnTo>
                      <a:pt x="263" y="579"/>
                    </a:lnTo>
                    <a:lnTo>
                      <a:pt x="240" y="601"/>
                    </a:lnTo>
                    <a:lnTo>
                      <a:pt x="234" y="545"/>
                    </a:lnTo>
                    <a:lnTo>
                      <a:pt x="189" y="511"/>
                    </a:lnTo>
                    <a:lnTo>
                      <a:pt x="120" y="522"/>
                    </a:lnTo>
                    <a:lnTo>
                      <a:pt x="80" y="511"/>
                    </a:lnTo>
                    <a:lnTo>
                      <a:pt x="40" y="522"/>
                    </a:lnTo>
                    <a:lnTo>
                      <a:pt x="17" y="511"/>
                    </a:lnTo>
                    <a:lnTo>
                      <a:pt x="17" y="471"/>
                    </a:lnTo>
                    <a:lnTo>
                      <a:pt x="6" y="448"/>
                    </a:lnTo>
                    <a:lnTo>
                      <a:pt x="17" y="426"/>
                    </a:lnTo>
                    <a:lnTo>
                      <a:pt x="12" y="397"/>
                    </a:lnTo>
                    <a:lnTo>
                      <a:pt x="35" y="375"/>
                    </a:lnTo>
                    <a:lnTo>
                      <a:pt x="40" y="346"/>
                    </a:lnTo>
                    <a:lnTo>
                      <a:pt x="75" y="335"/>
                    </a:lnTo>
                    <a:lnTo>
                      <a:pt x="80" y="295"/>
                    </a:lnTo>
                    <a:lnTo>
                      <a:pt x="92" y="278"/>
                    </a:lnTo>
                    <a:lnTo>
                      <a:pt x="86" y="256"/>
                    </a:lnTo>
                    <a:lnTo>
                      <a:pt x="97" y="227"/>
                    </a:lnTo>
                    <a:lnTo>
                      <a:pt x="52" y="187"/>
                    </a:lnTo>
                    <a:lnTo>
                      <a:pt x="29" y="187"/>
                    </a:lnTo>
                    <a:lnTo>
                      <a:pt x="0" y="159"/>
                    </a:lnTo>
                    <a:lnTo>
                      <a:pt x="52" y="91"/>
                    </a:lnTo>
                    <a:close/>
                  </a:path>
                </a:pathLst>
              </a:custGeom>
              <a:solidFill>
                <a:srgbClr val="4F81BD">
                  <a:lumMod val="60000"/>
                  <a:lumOff val="40000"/>
                </a:srgbClr>
              </a:solidFill>
              <a:ln w="15875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8" name="Freeform 72">
                <a:extLst>
                  <a:ext uri="{FF2B5EF4-FFF2-40B4-BE49-F238E27FC236}">
                    <a16:creationId xmlns="" xmlns:a16="http://schemas.microsoft.com/office/drawing/2014/main" id="{132938F9-0BF8-40C7-972A-B34351D6AE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0" y="2123"/>
                <a:ext cx="496" cy="551"/>
              </a:xfrm>
              <a:custGeom>
                <a:avLst/>
                <a:gdLst/>
                <a:ahLst/>
                <a:cxnLst>
                  <a:cxn ang="0">
                    <a:pos x="52" y="74"/>
                  </a:cxn>
                  <a:cxn ang="0">
                    <a:pos x="126" y="28"/>
                  </a:cxn>
                  <a:cxn ang="0">
                    <a:pos x="155" y="45"/>
                  </a:cxn>
                  <a:cxn ang="0">
                    <a:pos x="155" y="11"/>
                  </a:cxn>
                  <a:cxn ang="0">
                    <a:pos x="177" y="0"/>
                  </a:cxn>
                  <a:cxn ang="0">
                    <a:pos x="194" y="6"/>
                  </a:cxn>
                  <a:cxn ang="0">
                    <a:pos x="223" y="17"/>
                  </a:cxn>
                  <a:cxn ang="0">
                    <a:pos x="257" y="6"/>
                  </a:cxn>
                  <a:cxn ang="0">
                    <a:pos x="297" y="17"/>
                  </a:cxn>
                  <a:cxn ang="0">
                    <a:pos x="371" y="6"/>
                  </a:cxn>
                  <a:cxn ang="0">
                    <a:pos x="411" y="40"/>
                  </a:cxn>
                  <a:cxn ang="0">
                    <a:pos x="423" y="96"/>
                  </a:cxn>
                  <a:cxn ang="0">
                    <a:pos x="440" y="79"/>
                  </a:cxn>
                  <a:cxn ang="0">
                    <a:pos x="497" y="96"/>
                  </a:cxn>
                  <a:cxn ang="0">
                    <a:pos x="417" y="153"/>
                  </a:cxn>
                  <a:cxn ang="0">
                    <a:pos x="406" y="216"/>
                  </a:cxn>
                  <a:cxn ang="0">
                    <a:pos x="451" y="250"/>
                  </a:cxn>
                  <a:cxn ang="0">
                    <a:pos x="457" y="346"/>
                  </a:cxn>
                  <a:cxn ang="0">
                    <a:pos x="406" y="352"/>
                  </a:cxn>
                  <a:cxn ang="0">
                    <a:pos x="400" y="391"/>
                  </a:cxn>
                  <a:cxn ang="0">
                    <a:pos x="417" y="403"/>
                  </a:cxn>
                  <a:cxn ang="0">
                    <a:pos x="406" y="454"/>
                  </a:cxn>
                  <a:cxn ang="0">
                    <a:pos x="457" y="499"/>
                  </a:cxn>
                  <a:cxn ang="0">
                    <a:pos x="446" y="533"/>
                  </a:cxn>
                  <a:cxn ang="0">
                    <a:pos x="411" y="550"/>
                  </a:cxn>
                  <a:cxn ang="0">
                    <a:pos x="371" y="511"/>
                  </a:cxn>
                  <a:cxn ang="0">
                    <a:pos x="411" y="516"/>
                  </a:cxn>
                  <a:cxn ang="0">
                    <a:pos x="411" y="494"/>
                  </a:cxn>
                  <a:cxn ang="0">
                    <a:pos x="360" y="476"/>
                  </a:cxn>
                  <a:cxn ang="0">
                    <a:pos x="343" y="499"/>
                  </a:cxn>
                  <a:cxn ang="0">
                    <a:pos x="309" y="488"/>
                  </a:cxn>
                  <a:cxn ang="0">
                    <a:pos x="246" y="499"/>
                  </a:cxn>
                  <a:cxn ang="0">
                    <a:pos x="229" y="516"/>
                  </a:cxn>
                  <a:cxn ang="0">
                    <a:pos x="200" y="528"/>
                  </a:cxn>
                  <a:cxn ang="0">
                    <a:pos x="212" y="488"/>
                  </a:cxn>
                  <a:cxn ang="0">
                    <a:pos x="200" y="459"/>
                  </a:cxn>
                  <a:cxn ang="0">
                    <a:pos x="217" y="442"/>
                  </a:cxn>
                  <a:cxn ang="0">
                    <a:pos x="212" y="357"/>
                  </a:cxn>
                  <a:cxn ang="0">
                    <a:pos x="172" y="352"/>
                  </a:cxn>
                  <a:cxn ang="0">
                    <a:pos x="149" y="312"/>
                  </a:cxn>
                  <a:cxn ang="0">
                    <a:pos x="115" y="323"/>
                  </a:cxn>
                  <a:cxn ang="0">
                    <a:pos x="29" y="306"/>
                  </a:cxn>
                  <a:cxn ang="0">
                    <a:pos x="18" y="278"/>
                  </a:cxn>
                  <a:cxn ang="0">
                    <a:pos x="23" y="255"/>
                  </a:cxn>
                  <a:cxn ang="0">
                    <a:pos x="6" y="233"/>
                  </a:cxn>
                  <a:cxn ang="0">
                    <a:pos x="0" y="193"/>
                  </a:cxn>
                  <a:cxn ang="0">
                    <a:pos x="23" y="176"/>
                  </a:cxn>
                  <a:cxn ang="0">
                    <a:pos x="40" y="176"/>
                  </a:cxn>
                  <a:cxn ang="0">
                    <a:pos x="63" y="136"/>
                  </a:cxn>
                  <a:cxn ang="0">
                    <a:pos x="40" y="108"/>
                  </a:cxn>
                  <a:cxn ang="0">
                    <a:pos x="52" y="74"/>
                  </a:cxn>
                </a:cxnLst>
                <a:rect l="0" t="0" r="r" b="b"/>
                <a:pathLst>
                  <a:path w="497" h="550">
                    <a:moveTo>
                      <a:pt x="52" y="74"/>
                    </a:moveTo>
                    <a:lnTo>
                      <a:pt x="126" y="28"/>
                    </a:lnTo>
                    <a:lnTo>
                      <a:pt x="155" y="45"/>
                    </a:lnTo>
                    <a:lnTo>
                      <a:pt x="155" y="11"/>
                    </a:lnTo>
                    <a:lnTo>
                      <a:pt x="177" y="0"/>
                    </a:lnTo>
                    <a:lnTo>
                      <a:pt x="194" y="6"/>
                    </a:lnTo>
                    <a:lnTo>
                      <a:pt x="223" y="17"/>
                    </a:lnTo>
                    <a:lnTo>
                      <a:pt x="257" y="6"/>
                    </a:lnTo>
                    <a:lnTo>
                      <a:pt x="297" y="17"/>
                    </a:lnTo>
                    <a:lnTo>
                      <a:pt x="371" y="6"/>
                    </a:lnTo>
                    <a:lnTo>
                      <a:pt x="411" y="40"/>
                    </a:lnTo>
                    <a:lnTo>
                      <a:pt x="423" y="96"/>
                    </a:lnTo>
                    <a:lnTo>
                      <a:pt x="440" y="79"/>
                    </a:lnTo>
                    <a:lnTo>
                      <a:pt x="497" y="96"/>
                    </a:lnTo>
                    <a:lnTo>
                      <a:pt x="417" y="153"/>
                    </a:lnTo>
                    <a:lnTo>
                      <a:pt x="406" y="216"/>
                    </a:lnTo>
                    <a:lnTo>
                      <a:pt x="451" y="250"/>
                    </a:lnTo>
                    <a:lnTo>
                      <a:pt x="457" y="346"/>
                    </a:lnTo>
                    <a:lnTo>
                      <a:pt x="406" y="352"/>
                    </a:lnTo>
                    <a:lnTo>
                      <a:pt x="400" y="391"/>
                    </a:lnTo>
                    <a:lnTo>
                      <a:pt x="417" y="403"/>
                    </a:lnTo>
                    <a:lnTo>
                      <a:pt x="406" y="454"/>
                    </a:lnTo>
                    <a:lnTo>
                      <a:pt x="457" y="499"/>
                    </a:lnTo>
                    <a:lnTo>
                      <a:pt x="446" y="533"/>
                    </a:lnTo>
                    <a:lnTo>
                      <a:pt x="411" y="550"/>
                    </a:lnTo>
                    <a:lnTo>
                      <a:pt x="371" y="511"/>
                    </a:lnTo>
                    <a:lnTo>
                      <a:pt x="411" y="516"/>
                    </a:lnTo>
                    <a:lnTo>
                      <a:pt x="411" y="494"/>
                    </a:lnTo>
                    <a:lnTo>
                      <a:pt x="360" y="476"/>
                    </a:lnTo>
                    <a:lnTo>
                      <a:pt x="343" y="499"/>
                    </a:lnTo>
                    <a:lnTo>
                      <a:pt x="309" y="488"/>
                    </a:lnTo>
                    <a:lnTo>
                      <a:pt x="246" y="499"/>
                    </a:lnTo>
                    <a:lnTo>
                      <a:pt x="229" y="516"/>
                    </a:lnTo>
                    <a:lnTo>
                      <a:pt x="200" y="528"/>
                    </a:lnTo>
                    <a:lnTo>
                      <a:pt x="212" y="488"/>
                    </a:lnTo>
                    <a:lnTo>
                      <a:pt x="200" y="459"/>
                    </a:lnTo>
                    <a:lnTo>
                      <a:pt x="217" y="442"/>
                    </a:lnTo>
                    <a:lnTo>
                      <a:pt x="212" y="357"/>
                    </a:lnTo>
                    <a:lnTo>
                      <a:pt x="172" y="352"/>
                    </a:lnTo>
                    <a:lnTo>
                      <a:pt x="149" y="312"/>
                    </a:lnTo>
                    <a:lnTo>
                      <a:pt x="115" y="323"/>
                    </a:lnTo>
                    <a:lnTo>
                      <a:pt x="29" y="306"/>
                    </a:lnTo>
                    <a:lnTo>
                      <a:pt x="18" y="278"/>
                    </a:lnTo>
                    <a:lnTo>
                      <a:pt x="23" y="255"/>
                    </a:lnTo>
                    <a:lnTo>
                      <a:pt x="6" y="233"/>
                    </a:lnTo>
                    <a:lnTo>
                      <a:pt x="0" y="193"/>
                    </a:lnTo>
                    <a:lnTo>
                      <a:pt x="23" y="176"/>
                    </a:lnTo>
                    <a:lnTo>
                      <a:pt x="40" y="176"/>
                    </a:lnTo>
                    <a:lnTo>
                      <a:pt x="63" y="136"/>
                    </a:lnTo>
                    <a:lnTo>
                      <a:pt x="40" y="108"/>
                    </a:lnTo>
                    <a:lnTo>
                      <a:pt x="52" y="74"/>
                    </a:lnTo>
                    <a:close/>
                  </a:path>
                </a:pathLst>
              </a:custGeom>
              <a:solidFill>
                <a:srgbClr val="4F81BD">
                  <a:lumMod val="40000"/>
                  <a:lumOff val="60000"/>
                </a:srgbClr>
              </a:solidFill>
              <a:ln w="15875" cap="flat" cmpd="sng" algn="ctr">
                <a:noFill/>
                <a:prstDash val="solid"/>
                <a:headEnd/>
                <a:tailE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9" name="Freeform 75">
                <a:extLst>
                  <a:ext uri="{FF2B5EF4-FFF2-40B4-BE49-F238E27FC236}">
                    <a16:creationId xmlns="" xmlns:a16="http://schemas.microsoft.com/office/drawing/2014/main" id="{FB64A2E6-05D5-4E6D-82C7-A9B330D0F3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4" y="2590"/>
                <a:ext cx="553" cy="467"/>
              </a:xfrm>
              <a:custGeom>
                <a:avLst/>
                <a:gdLst>
                  <a:gd name="T0" fmla="*/ 0 w 553"/>
                  <a:gd name="T1" fmla="*/ 51 h 465"/>
                  <a:gd name="T2" fmla="*/ 17 w 553"/>
                  <a:gd name="T3" fmla="*/ 34 h 465"/>
                  <a:gd name="T4" fmla="*/ 80 w 553"/>
                  <a:gd name="T5" fmla="*/ 23 h 465"/>
                  <a:gd name="T6" fmla="*/ 108 w 553"/>
                  <a:gd name="T7" fmla="*/ 34 h 465"/>
                  <a:gd name="T8" fmla="*/ 131 w 553"/>
                  <a:gd name="T9" fmla="*/ 11 h 465"/>
                  <a:gd name="T10" fmla="*/ 182 w 553"/>
                  <a:gd name="T11" fmla="*/ 34 h 465"/>
                  <a:gd name="T12" fmla="*/ 182 w 553"/>
                  <a:gd name="T13" fmla="*/ 51 h 465"/>
                  <a:gd name="T14" fmla="*/ 142 w 553"/>
                  <a:gd name="T15" fmla="*/ 51 h 465"/>
                  <a:gd name="T16" fmla="*/ 177 w 553"/>
                  <a:gd name="T17" fmla="*/ 79 h 465"/>
                  <a:gd name="T18" fmla="*/ 211 w 553"/>
                  <a:gd name="T19" fmla="*/ 68 h 465"/>
                  <a:gd name="T20" fmla="*/ 228 w 553"/>
                  <a:gd name="T21" fmla="*/ 34 h 465"/>
                  <a:gd name="T22" fmla="*/ 256 w 553"/>
                  <a:gd name="T23" fmla="*/ 51 h 465"/>
                  <a:gd name="T24" fmla="*/ 314 w 553"/>
                  <a:gd name="T25" fmla="*/ 51 h 465"/>
                  <a:gd name="T26" fmla="*/ 336 w 553"/>
                  <a:gd name="T27" fmla="*/ 34 h 465"/>
                  <a:gd name="T28" fmla="*/ 376 w 553"/>
                  <a:gd name="T29" fmla="*/ 34 h 465"/>
                  <a:gd name="T30" fmla="*/ 388 w 553"/>
                  <a:gd name="T31" fmla="*/ 51 h 465"/>
                  <a:gd name="T32" fmla="*/ 422 w 553"/>
                  <a:gd name="T33" fmla="*/ 0 h 465"/>
                  <a:gd name="T34" fmla="*/ 450 w 553"/>
                  <a:gd name="T35" fmla="*/ 40 h 465"/>
                  <a:gd name="T36" fmla="*/ 433 w 553"/>
                  <a:gd name="T37" fmla="*/ 57 h 465"/>
                  <a:gd name="T38" fmla="*/ 479 w 553"/>
                  <a:gd name="T39" fmla="*/ 119 h 465"/>
                  <a:gd name="T40" fmla="*/ 445 w 553"/>
                  <a:gd name="T41" fmla="*/ 193 h 465"/>
                  <a:gd name="T42" fmla="*/ 530 w 553"/>
                  <a:gd name="T43" fmla="*/ 261 h 465"/>
                  <a:gd name="T44" fmla="*/ 519 w 553"/>
                  <a:gd name="T45" fmla="*/ 278 h 465"/>
                  <a:gd name="T46" fmla="*/ 519 w 553"/>
                  <a:gd name="T47" fmla="*/ 351 h 465"/>
                  <a:gd name="T48" fmla="*/ 553 w 553"/>
                  <a:gd name="T49" fmla="*/ 363 h 465"/>
                  <a:gd name="T50" fmla="*/ 530 w 553"/>
                  <a:gd name="T51" fmla="*/ 391 h 465"/>
                  <a:gd name="T52" fmla="*/ 445 w 553"/>
                  <a:gd name="T53" fmla="*/ 403 h 465"/>
                  <a:gd name="T54" fmla="*/ 405 w 553"/>
                  <a:gd name="T55" fmla="*/ 448 h 465"/>
                  <a:gd name="T56" fmla="*/ 353 w 553"/>
                  <a:gd name="T57" fmla="*/ 448 h 465"/>
                  <a:gd name="T58" fmla="*/ 319 w 553"/>
                  <a:gd name="T59" fmla="*/ 420 h 465"/>
                  <a:gd name="T60" fmla="*/ 182 w 553"/>
                  <a:gd name="T61" fmla="*/ 437 h 465"/>
                  <a:gd name="T62" fmla="*/ 165 w 553"/>
                  <a:gd name="T63" fmla="*/ 465 h 465"/>
                  <a:gd name="T64" fmla="*/ 142 w 553"/>
                  <a:gd name="T65" fmla="*/ 431 h 465"/>
                  <a:gd name="T66" fmla="*/ 137 w 553"/>
                  <a:gd name="T67" fmla="*/ 334 h 465"/>
                  <a:gd name="T68" fmla="*/ 102 w 553"/>
                  <a:gd name="T69" fmla="*/ 283 h 465"/>
                  <a:gd name="T70" fmla="*/ 114 w 553"/>
                  <a:gd name="T71" fmla="*/ 244 h 465"/>
                  <a:gd name="T72" fmla="*/ 80 w 553"/>
                  <a:gd name="T73" fmla="*/ 244 h 465"/>
                  <a:gd name="T74" fmla="*/ 51 w 553"/>
                  <a:gd name="T75" fmla="*/ 261 h 465"/>
                  <a:gd name="T76" fmla="*/ 28 w 553"/>
                  <a:gd name="T77" fmla="*/ 249 h 465"/>
                  <a:gd name="T78" fmla="*/ 40 w 553"/>
                  <a:gd name="T79" fmla="*/ 204 h 465"/>
                  <a:gd name="T80" fmla="*/ 34 w 553"/>
                  <a:gd name="T81" fmla="*/ 153 h 465"/>
                  <a:gd name="T82" fmla="*/ 68 w 553"/>
                  <a:gd name="T83" fmla="*/ 130 h 465"/>
                  <a:gd name="T84" fmla="*/ 45 w 553"/>
                  <a:gd name="T85" fmla="*/ 91 h 465"/>
                  <a:gd name="T86" fmla="*/ 11 w 553"/>
                  <a:gd name="T87" fmla="*/ 79 h 465"/>
                  <a:gd name="T88" fmla="*/ 0 w 553"/>
                  <a:gd name="T89" fmla="*/ 51 h 46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53"/>
                  <a:gd name="T136" fmla="*/ 0 h 465"/>
                  <a:gd name="T137" fmla="*/ 553 w 553"/>
                  <a:gd name="T138" fmla="*/ 465 h 46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53" h="465">
                    <a:moveTo>
                      <a:pt x="0" y="51"/>
                    </a:moveTo>
                    <a:lnTo>
                      <a:pt x="17" y="34"/>
                    </a:lnTo>
                    <a:lnTo>
                      <a:pt x="80" y="23"/>
                    </a:lnTo>
                    <a:lnTo>
                      <a:pt x="108" y="34"/>
                    </a:lnTo>
                    <a:lnTo>
                      <a:pt x="131" y="11"/>
                    </a:lnTo>
                    <a:lnTo>
                      <a:pt x="182" y="34"/>
                    </a:lnTo>
                    <a:lnTo>
                      <a:pt x="182" y="51"/>
                    </a:lnTo>
                    <a:lnTo>
                      <a:pt x="142" y="51"/>
                    </a:lnTo>
                    <a:lnTo>
                      <a:pt x="177" y="79"/>
                    </a:lnTo>
                    <a:lnTo>
                      <a:pt x="211" y="68"/>
                    </a:lnTo>
                    <a:lnTo>
                      <a:pt x="228" y="34"/>
                    </a:lnTo>
                    <a:lnTo>
                      <a:pt x="256" y="51"/>
                    </a:lnTo>
                    <a:lnTo>
                      <a:pt x="314" y="51"/>
                    </a:lnTo>
                    <a:lnTo>
                      <a:pt x="336" y="34"/>
                    </a:lnTo>
                    <a:lnTo>
                      <a:pt x="376" y="34"/>
                    </a:lnTo>
                    <a:lnTo>
                      <a:pt x="388" y="51"/>
                    </a:lnTo>
                    <a:lnTo>
                      <a:pt x="422" y="0"/>
                    </a:lnTo>
                    <a:lnTo>
                      <a:pt x="450" y="40"/>
                    </a:lnTo>
                    <a:lnTo>
                      <a:pt x="433" y="57"/>
                    </a:lnTo>
                    <a:lnTo>
                      <a:pt x="479" y="119"/>
                    </a:lnTo>
                    <a:lnTo>
                      <a:pt x="445" y="193"/>
                    </a:lnTo>
                    <a:lnTo>
                      <a:pt x="530" y="261"/>
                    </a:lnTo>
                    <a:lnTo>
                      <a:pt x="519" y="278"/>
                    </a:lnTo>
                    <a:lnTo>
                      <a:pt x="519" y="351"/>
                    </a:lnTo>
                    <a:lnTo>
                      <a:pt x="553" y="363"/>
                    </a:lnTo>
                    <a:lnTo>
                      <a:pt x="530" y="391"/>
                    </a:lnTo>
                    <a:lnTo>
                      <a:pt x="445" y="403"/>
                    </a:lnTo>
                    <a:lnTo>
                      <a:pt x="405" y="448"/>
                    </a:lnTo>
                    <a:lnTo>
                      <a:pt x="353" y="448"/>
                    </a:lnTo>
                    <a:lnTo>
                      <a:pt x="319" y="420"/>
                    </a:lnTo>
                    <a:lnTo>
                      <a:pt x="182" y="437"/>
                    </a:lnTo>
                    <a:lnTo>
                      <a:pt x="165" y="465"/>
                    </a:lnTo>
                    <a:lnTo>
                      <a:pt x="142" y="431"/>
                    </a:lnTo>
                    <a:lnTo>
                      <a:pt x="137" y="334"/>
                    </a:lnTo>
                    <a:lnTo>
                      <a:pt x="102" y="283"/>
                    </a:lnTo>
                    <a:lnTo>
                      <a:pt x="114" y="244"/>
                    </a:lnTo>
                    <a:lnTo>
                      <a:pt x="80" y="244"/>
                    </a:lnTo>
                    <a:lnTo>
                      <a:pt x="51" y="261"/>
                    </a:lnTo>
                    <a:lnTo>
                      <a:pt x="28" y="249"/>
                    </a:lnTo>
                    <a:lnTo>
                      <a:pt x="40" y="204"/>
                    </a:lnTo>
                    <a:lnTo>
                      <a:pt x="34" y="153"/>
                    </a:lnTo>
                    <a:lnTo>
                      <a:pt x="68" y="130"/>
                    </a:lnTo>
                    <a:lnTo>
                      <a:pt x="45" y="91"/>
                    </a:lnTo>
                    <a:lnTo>
                      <a:pt x="11" y="79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95B3D7"/>
              </a:solidFill>
              <a:ln w="15875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0" name="Freeform 76">
                <a:extLst>
                  <a:ext uri="{FF2B5EF4-FFF2-40B4-BE49-F238E27FC236}">
                    <a16:creationId xmlns="" xmlns:a16="http://schemas.microsoft.com/office/drawing/2014/main" id="{42511C62-F503-4D11-BB3C-4ED7CC3BF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" y="2795"/>
                <a:ext cx="630" cy="625"/>
              </a:xfrm>
              <a:custGeom>
                <a:avLst/>
                <a:gdLst/>
                <a:ahLst/>
                <a:cxnLst>
                  <a:cxn ang="0">
                    <a:pos x="69" y="136"/>
                  </a:cxn>
                  <a:cxn ang="0">
                    <a:pos x="143" y="148"/>
                  </a:cxn>
                  <a:cxn ang="0">
                    <a:pos x="177" y="119"/>
                  </a:cxn>
                  <a:cxn ang="0">
                    <a:pos x="252" y="108"/>
                  </a:cxn>
                  <a:cxn ang="0">
                    <a:pos x="252" y="57"/>
                  </a:cxn>
                  <a:cxn ang="0">
                    <a:pos x="286" y="63"/>
                  </a:cxn>
                  <a:cxn ang="0">
                    <a:pos x="371" y="12"/>
                  </a:cxn>
                  <a:cxn ang="0">
                    <a:pos x="411" y="34"/>
                  </a:cxn>
                  <a:cxn ang="0">
                    <a:pos x="440" y="0"/>
                  </a:cxn>
                  <a:cxn ang="0">
                    <a:pos x="468" y="0"/>
                  </a:cxn>
                  <a:cxn ang="0">
                    <a:pos x="457" y="46"/>
                  </a:cxn>
                  <a:cxn ang="0">
                    <a:pos x="474" y="57"/>
                  </a:cxn>
                  <a:cxn ang="0">
                    <a:pos x="503" y="40"/>
                  </a:cxn>
                  <a:cxn ang="0">
                    <a:pos x="537" y="40"/>
                  </a:cxn>
                  <a:cxn ang="0">
                    <a:pos x="531" y="80"/>
                  </a:cxn>
                  <a:cxn ang="0">
                    <a:pos x="565" y="136"/>
                  </a:cxn>
                  <a:cxn ang="0">
                    <a:pos x="565" y="227"/>
                  </a:cxn>
                  <a:cxn ang="0">
                    <a:pos x="594" y="261"/>
                  </a:cxn>
                  <a:cxn ang="0">
                    <a:pos x="611" y="290"/>
                  </a:cxn>
                  <a:cxn ang="0">
                    <a:pos x="628" y="346"/>
                  </a:cxn>
                  <a:cxn ang="0">
                    <a:pos x="577" y="397"/>
                  </a:cxn>
                  <a:cxn ang="0">
                    <a:pos x="605" y="426"/>
                  </a:cxn>
                  <a:cxn ang="0">
                    <a:pos x="565" y="437"/>
                  </a:cxn>
                  <a:cxn ang="0">
                    <a:pos x="537" y="494"/>
                  </a:cxn>
                  <a:cxn ang="0">
                    <a:pos x="457" y="505"/>
                  </a:cxn>
                  <a:cxn ang="0">
                    <a:pos x="411" y="567"/>
                  </a:cxn>
                  <a:cxn ang="0">
                    <a:pos x="400" y="556"/>
                  </a:cxn>
                  <a:cxn ang="0">
                    <a:pos x="366" y="590"/>
                  </a:cxn>
                  <a:cxn ang="0">
                    <a:pos x="326" y="596"/>
                  </a:cxn>
                  <a:cxn ang="0">
                    <a:pos x="297" y="550"/>
                  </a:cxn>
                  <a:cxn ang="0">
                    <a:pos x="234" y="624"/>
                  </a:cxn>
                  <a:cxn ang="0">
                    <a:pos x="206" y="607"/>
                  </a:cxn>
                  <a:cxn ang="0">
                    <a:pos x="160" y="619"/>
                  </a:cxn>
                  <a:cxn ang="0">
                    <a:pos x="183" y="590"/>
                  </a:cxn>
                  <a:cxn ang="0">
                    <a:pos x="166" y="550"/>
                  </a:cxn>
                  <a:cxn ang="0">
                    <a:pos x="57" y="545"/>
                  </a:cxn>
                  <a:cxn ang="0">
                    <a:pos x="23" y="511"/>
                  </a:cxn>
                  <a:cxn ang="0">
                    <a:pos x="0" y="448"/>
                  </a:cxn>
                  <a:cxn ang="0">
                    <a:pos x="12" y="414"/>
                  </a:cxn>
                  <a:cxn ang="0">
                    <a:pos x="0" y="363"/>
                  </a:cxn>
                  <a:cxn ang="0">
                    <a:pos x="46" y="301"/>
                  </a:cxn>
                  <a:cxn ang="0">
                    <a:pos x="18" y="267"/>
                  </a:cxn>
                  <a:cxn ang="0">
                    <a:pos x="40" y="256"/>
                  </a:cxn>
                  <a:cxn ang="0">
                    <a:pos x="46" y="199"/>
                  </a:cxn>
                  <a:cxn ang="0">
                    <a:pos x="63" y="182"/>
                  </a:cxn>
                  <a:cxn ang="0">
                    <a:pos x="69" y="136"/>
                  </a:cxn>
                </a:cxnLst>
                <a:rect l="0" t="0" r="r" b="b"/>
                <a:pathLst>
                  <a:path w="628" h="624">
                    <a:moveTo>
                      <a:pt x="69" y="136"/>
                    </a:moveTo>
                    <a:lnTo>
                      <a:pt x="143" y="148"/>
                    </a:lnTo>
                    <a:lnTo>
                      <a:pt x="177" y="119"/>
                    </a:lnTo>
                    <a:lnTo>
                      <a:pt x="252" y="108"/>
                    </a:lnTo>
                    <a:lnTo>
                      <a:pt x="252" y="57"/>
                    </a:lnTo>
                    <a:lnTo>
                      <a:pt x="286" y="63"/>
                    </a:lnTo>
                    <a:lnTo>
                      <a:pt x="371" y="12"/>
                    </a:lnTo>
                    <a:lnTo>
                      <a:pt x="411" y="34"/>
                    </a:lnTo>
                    <a:lnTo>
                      <a:pt x="440" y="0"/>
                    </a:lnTo>
                    <a:lnTo>
                      <a:pt x="468" y="0"/>
                    </a:lnTo>
                    <a:lnTo>
                      <a:pt x="457" y="46"/>
                    </a:lnTo>
                    <a:lnTo>
                      <a:pt x="474" y="57"/>
                    </a:lnTo>
                    <a:lnTo>
                      <a:pt x="503" y="40"/>
                    </a:lnTo>
                    <a:lnTo>
                      <a:pt x="537" y="40"/>
                    </a:lnTo>
                    <a:lnTo>
                      <a:pt x="531" y="80"/>
                    </a:lnTo>
                    <a:lnTo>
                      <a:pt x="565" y="136"/>
                    </a:lnTo>
                    <a:lnTo>
                      <a:pt x="565" y="227"/>
                    </a:lnTo>
                    <a:lnTo>
                      <a:pt x="594" y="261"/>
                    </a:lnTo>
                    <a:lnTo>
                      <a:pt x="611" y="290"/>
                    </a:lnTo>
                    <a:lnTo>
                      <a:pt x="628" y="346"/>
                    </a:lnTo>
                    <a:lnTo>
                      <a:pt x="577" y="397"/>
                    </a:lnTo>
                    <a:lnTo>
                      <a:pt x="605" y="426"/>
                    </a:lnTo>
                    <a:lnTo>
                      <a:pt x="565" y="437"/>
                    </a:lnTo>
                    <a:lnTo>
                      <a:pt x="537" y="494"/>
                    </a:lnTo>
                    <a:lnTo>
                      <a:pt x="457" y="505"/>
                    </a:lnTo>
                    <a:lnTo>
                      <a:pt x="411" y="567"/>
                    </a:lnTo>
                    <a:lnTo>
                      <a:pt x="400" y="556"/>
                    </a:lnTo>
                    <a:lnTo>
                      <a:pt x="366" y="590"/>
                    </a:lnTo>
                    <a:lnTo>
                      <a:pt x="326" y="596"/>
                    </a:lnTo>
                    <a:lnTo>
                      <a:pt x="297" y="550"/>
                    </a:lnTo>
                    <a:lnTo>
                      <a:pt x="234" y="624"/>
                    </a:lnTo>
                    <a:lnTo>
                      <a:pt x="206" y="607"/>
                    </a:lnTo>
                    <a:lnTo>
                      <a:pt x="160" y="619"/>
                    </a:lnTo>
                    <a:lnTo>
                      <a:pt x="183" y="590"/>
                    </a:lnTo>
                    <a:lnTo>
                      <a:pt x="166" y="550"/>
                    </a:lnTo>
                    <a:lnTo>
                      <a:pt x="57" y="545"/>
                    </a:lnTo>
                    <a:lnTo>
                      <a:pt x="23" y="511"/>
                    </a:lnTo>
                    <a:lnTo>
                      <a:pt x="0" y="448"/>
                    </a:lnTo>
                    <a:lnTo>
                      <a:pt x="12" y="414"/>
                    </a:lnTo>
                    <a:lnTo>
                      <a:pt x="0" y="363"/>
                    </a:lnTo>
                    <a:lnTo>
                      <a:pt x="46" y="301"/>
                    </a:lnTo>
                    <a:lnTo>
                      <a:pt x="18" y="267"/>
                    </a:lnTo>
                    <a:lnTo>
                      <a:pt x="40" y="256"/>
                    </a:lnTo>
                    <a:lnTo>
                      <a:pt x="46" y="199"/>
                    </a:lnTo>
                    <a:lnTo>
                      <a:pt x="63" y="182"/>
                    </a:lnTo>
                    <a:lnTo>
                      <a:pt x="69" y="136"/>
                    </a:lnTo>
                    <a:close/>
                  </a:path>
                </a:pathLst>
              </a:custGeom>
              <a:solidFill>
                <a:srgbClr val="FCD5B5"/>
              </a:solidFill>
              <a:ln w="15875" cap="flat" cmpd="sng" algn="ctr">
                <a:noFill/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1" name="Freeform 78">
                <a:extLst>
                  <a:ext uri="{FF2B5EF4-FFF2-40B4-BE49-F238E27FC236}">
                    <a16:creationId xmlns="" xmlns:a16="http://schemas.microsoft.com/office/drawing/2014/main" id="{0F96BF25-26F8-4A35-8425-885AF3F78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3" y="2376"/>
                <a:ext cx="758" cy="619"/>
              </a:xfrm>
              <a:custGeom>
                <a:avLst/>
                <a:gdLst/>
                <a:ahLst/>
                <a:cxnLst>
                  <a:cxn ang="0">
                    <a:pos x="160" y="85"/>
                  </a:cxn>
                  <a:cxn ang="0">
                    <a:pos x="177" y="34"/>
                  </a:cxn>
                  <a:cxn ang="0">
                    <a:pos x="234" y="6"/>
                  </a:cxn>
                  <a:cxn ang="0">
                    <a:pos x="286" y="17"/>
                  </a:cxn>
                  <a:cxn ang="0">
                    <a:pos x="314" y="6"/>
                  </a:cxn>
                  <a:cxn ang="0">
                    <a:pos x="371" y="40"/>
                  </a:cxn>
                  <a:cxn ang="0">
                    <a:pos x="405" y="0"/>
                  </a:cxn>
                  <a:cxn ang="0">
                    <a:pos x="440" y="29"/>
                  </a:cxn>
                  <a:cxn ang="0">
                    <a:pos x="440" y="46"/>
                  </a:cxn>
                  <a:cxn ang="0">
                    <a:pos x="462" y="68"/>
                  </a:cxn>
                  <a:cxn ang="0">
                    <a:pos x="485" y="46"/>
                  </a:cxn>
                  <a:cxn ang="0">
                    <a:pos x="571" y="63"/>
                  </a:cxn>
                  <a:cxn ang="0">
                    <a:pos x="605" y="57"/>
                  </a:cxn>
                  <a:cxn ang="0">
                    <a:pos x="628" y="97"/>
                  </a:cxn>
                  <a:cxn ang="0">
                    <a:pos x="674" y="102"/>
                  </a:cxn>
                  <a:cxn ang="0">
                    <a:pos x="679" y="187"/>
                  </a:cxn>
                  <a:cxn ang="0">
                    <a:pos x="662" y="204"/>
                  </a:cxn>
                  <a:cxn ang="0">
                    <a:pos x="674" y="233"/>
                  </a:cxn>
                  <a:cxn ang="0">
                    <a:pos x="656" y="278"/>
                  </a:cxn>
                  <a:cxn ang="0">
                    <a:pos x="691" y="267"/>
                  </a:cxn>
                  <a:cxn ang="0">
                    <a:pos x="702" y="295"/>
                  </a:cxn>
                  <a:cxn ang="0">
                    <a:pos x="736" y="301"/>
                  </a:cxn>
                  <a:cxn ang="0">
                    <a:pos x="759" y="341"/>
                  </a:cxn>
                  <a:cxn ang="0">
                    <a:pos x="725" y="369"/>
                  </a:cxn>
                  <a:cxn ang="0">
                    <a:pos x="731" y="414"/>
                  </a:cxn>
                  <a:cxn ang="0">
                    <a:pos x="702" y="420"/>
                  </a:cxn>
                  <a:cxn ang="0">
                    <a:pos x="679" y="448"/>
                  </a:cxn>
                  <a:cxn ang="0">
                    <a:pos x="634" y="431"/>
                  </a:cxn>
                  <a:cxn ang="0">
                    <a:pos x="548" y="477"/>
                  </a:cxn>
                  <a:cxn ang="0">
                    <a:pos x="514" y="477"/>
                  </a:cxn>
                  <a:cxn ang="0">
                    <a:pos x="514" y="522"/>
                  </a:cxn>
                  <a:cxn ang="0">
                    <a:pos x="440" y="533"/>
                  </a:cxn>
                  <a:cxn ang="0">
                    <a:pos x="405" y="562"/>
                  </a:cxn>
                  <a:cxn ang="0">
                    <a:pos x="331" y="550"/>
                  </a:cxn>
                  <a:cxn ang="0">
                    <a:pos x="325" y="601"/>
                  </a:cxn>
                  <a:cxn ang="0">
                    <a:pos x="308" y="619"/>
                  </a:cxn>
                  <a:cxn ang="0">
                    <a:pos x="211" y="584"/>
                  </a:cxn>
                  <a:cxn ang="0">
                    <a:pos x="234" y="505"/>
                  </a:cxn>
                  <a:cxn ang="0">
                    <a:pos x="274" y="465"/>
                  </a:cxn>
                  <a:cxn ang="0">
                    <a:pos x="280" y="426"/>
                  </a:cxn>
                  <a:cxn ang="0">
                    <a:pos x="206" y="403"/>
                  </a:cxn>
                  <a:cxn ang="0">
                    <a:pos x="80" y="324"/>
                  </a:cxn>
                  <a:cxn ang="0">
                    <a:pos x="92" y="284"/>
                  </a:cxn>
                  <a:cxn ang="0">
                    <a:pos x="46" y="239"/>
                  </a:cxn>
                  <a:cxn ang="0">
                    <a:pos x="0" y="233"/>
                  </a:cxn>
                  <a:cxn ang="0">
                    <a:pos x="0" y="199"/>
                  </a:cxn>
                  <a:cxn ang="0">
                    <a:pos x="52" y="176"/>
                  </a:cxn>
                  <a:cxn ang="0">
                    <a:pos x="86" y="131"/>
                  </a:cxn>
                  <a:cxn ang="0">
                    <a:pos x="103" y="136"/>
                  </a:cxn>
                  <a:cxn ang="0">
                    <a:pos x="160" y="85"/>
                  </a:cxn>
                </a:cxnLst>
                <a:rect l="0" t="0" r="r" b="b"/>
                <a:pathLst>
                  <a:path w="759" h="619">
                    <a:moveTo>
                      <a:pt x="160" y="85"/>
                    </a:moveTo>
                    <a:lnTo>
                      <a:pt x="177" y="34"/>
                    </a:lnTo>
                    <a:lnTo>
                      <a:pt x="234" y="6"/>
                    </a:lnTo>
                    <a:lnTo>
                      <a:pt x="286" y="17"/>
                    </a:lnTo>
                    <a:lnTo>
                      <a:pt x="314" y="6"/>
                    </a:lnTo>
                    <a:lnTo>
                      <a:pt x="371" y="40"/>
                    </a:lnTo>
                    <a:lnTo>
                      <a:pt x="405" y="0"/>
                    </a:lnTo>
                    <a:lnTo>
                      <a:pt x="440" y="29"/>
                    </a:lnTo>
                    <a:lnTo>
                      <a:pt x="440" y="46"/>
                    </a:lnTo>
                    <a:lnTo>
                      <a:pt x="462" y="68"/>
                    </a:lnTo>
                    <a:lnTo>
                      <a:pt x="485" y="46"/>
                    </a:lnTo>
                    <a:lnTo>
                      <a:pt x="571" y="63"/>
                    </a:lnTo>
                    <a:lnTo>
                      <a:pt x="605" y="57"/>
                    </a:lnTo>
                    <a:lnTo>
                      <a:pt x="628" y="97"/>
                    </a:lnTo>
                    <a:lnTo>
                      <a:pt x="674" y="102"/>
                    </a:lnTo>
                    <a:lnTo>
                      <a:pt x="679" y="187"/>
                    </a:lnTo>
                    <a:lnTo>
                      <a:pt x="662" y="204"/>
                    </a:lnTo>
                    <a:lnTo>
                      <a:pt x="674" y="233"/>
                    </a:lnTo>
                    <a:lnTo>
                      <a:pt x="656" y="278"/>
                    </a:lnTo>
                    <a:lnTo>
                      <a:pt x="691" y="267"/>
                    </a:lnTo>
                    <a:lnTo>
                      <a:pt x="702" y="295"/>
                    </a:lnTo>
                    <a:lnTo>
                      <a:pt x="736" y="301"/>
                    </a:lnTo>
                    <a:lnTo>
                      <a:pt x="759" y="341"/>
                    </a:lnTo>
                    <a:lnTo>
                      <a:pt x="725" y="369"/>
                    </a:lnTo>
                    <a:lnTo>
                      <a:pt x="731" y="414"/>
                    </a:lnTo>
                    <a:lnTo>
                      <a:pt x="702" y="420"/>
                    </a:lnTo>
                    <a:lnTo>
                      <a:pt x="679" y="448"/>
                    </a:lnTo>
                    <a:lnTo>
                      <a:pt x="634" y="431"/>
                    </a:lnTo>
                    <a:lnTo>
                      <a:pt x="548" y="477"/>
                    </a:lnTo>
                    <a:lnTo>
                      <a:pt x="514" y="477"/>
                    </a:lnTo>
                    <a:lnTo>
                      <a:pt x="514" y="522"/>
                    </a:lnTo>
                    <a:lnTo>
                      <a:pt x="440" y="533"/>
                    </a:lnTo>
                    <a:lnTo>
                      <a:pt x="405" y="562"/>
                    </a:lnTo>
                    <a:lnTo>
                      <a:pt x="331" y="550"/>
                    </a:lnTo>
                    <a:lnTo>
                      <a:pt x="325" y="601"/>
                    </a:lnTo>
                    <a:lnTo>
                      <a:pt x="308" y="619"/>
                    </a:lnTo>
                    <a:lnTo>
                      <a:pt x="211" y="584"/>
                    </a:lnTo>
                    <a:lnTo>
                      <a:pt x="234" y="505"/>
                    </a:lnTo>
                    <a:lnTo>
                      <a:pt x="274" y="465"/>
                    </a:lnTo>
                    <a:lnTo>
                      <a:pt x="280" y="426"/>
                    </a:lnTo>
                    <a:lnTo>
                      <a:pt x="206" y="403"/>
                    </a:lnTo>
                    <a:lnTo>
                      <a:pt x="80" y="324"/>
                    </a:lnTo>
                    <a:lnTo>
                      <a:pt x="92" y="284"/>
                    </a:lnTo>
                    <a:lnTo>
                      <a:pt x="46" y="239"/>
                    </a:lnTo>
                    <a:lnTo>
                      <a:pt x="0" y="233"/>
                    </a:lnTo>
                    <a:lnTo>
                      <a:pt x="0" y="199"/>
                    </a:lnTo>
                    <a:lnTo>
                      <a:pt x="52" y="176"/>
                    </a:lnTo>
                    <a:lnTo>
                      <a:pt x="86" y="131"/>
                    </a:lnTo>
                    <a:lnTo>
                      <a:pt x="103" y="136"/>
                    </a:lnTo>
                    <a:lnTo>
                      <a:pt x="160" y="85"/>
                    </a:lnTo>
                    <a:close/>
                  </a:path>
                </a:pathLst>
              </a:custGeom>
              <a:solidFill>
                <a:srgbClr val="FCD5B5"/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2" name="Freeform 81">
                <a:extLst>
                  <a:ext uri="{FF2B5EF4-FFF2-40B4-BE49-F238E27FC236}">
                    <a16:creationId xmlns="" xmlns:a16="http://schemas.microsoft.com/office/drawing/2014/main" id="{B80A309D-EA82-4BC3-A75E-218FC9A784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4" y="2585"/>
                <a:ext cx="593" cy="677"/>
              </a:xfrm>
              <a:custGeom>
                <a:avLst/>
                <a:gdLst>
                  <a:gd name="T0" fmla="*/ 0 w 593"/>
                  <a:gd name="T1" fmla="*/ 159 h 675"/>
                  <a:gd name="T2" fmla="*/ 40 w 593"/>
                  <a:gd name="T3" fmla="*/ 147 h 675"/>
                  <a:gd name="T4" fmla="*/ 62 w 593"/>
                  <a:gd name="T5" fmla="*/ 102 h 675"/>
                  <a:gd name="T6" fmla="*/ 97 w 593"/>
                  <a:gd name="T7" fmla="*/ 96 h 675"/>
                  <a:gd name="T8" fmla="*/ 108 w 593"/>
                  <a:gd name="T9" fmla="*/ 62 h 675"/>
                  <a:gd name="T10" fmla="*/ 194 w 593"/>
                  <a:gd name="T11" fmla="*/ 57 h 675"/>
                  <a:gd name="T12" fmla="*/ 194 w 593"/>
                  <a:gd name="T13" fmla="*/ 0 h 675"/>
                  <a:gd name="T14" fmla="*/ 239 w 593"/>
                  <a:gd name="T15" fmla="*/ 28 h 675"/>
                  <a:gd name="T16" fmla="*/ 279 w 593"/>
                  <a:gd name="T17" fmla="*/ 28 h 675"/>
                  <a:gd name="T18" fmla="*/ 325 w 593"/>
                  <a:gd name="T19" fmla="*/ 34 h 675"/>
                  <a:gd name="T20" fmla="*/ 371 w 593"/>
                  <a:gd name="T21" fmla="*/ 79 h 675"/>
                  <a:gd name="T22" fmla="*/ 353 w 593"/>
                  <a:gd name="T23" fmla="*/ 119 h 675"/>
                  <a:gd name="T24" fmla="*/ 485 w 593"/>
                  <a:gd name="T25" fmla="*/ 198 h 675"/>
                  <a:gd name="T26" fmla="*/ 559 w 593"/>
                  <a:gd name="T27" fmla="*/ 221 h 675"/>
                  <a:gd name="T28" fmla="*/ 553 w 593"/>
                  <a:gd name="T29" fmla="*/ 261 h 675"/>
                  <a:gd name="T30" fmla="*/ 513 w 593"/>
                  <a:gd name="T31" fmla="*/ 295 h 675"/>
                  <a:gd name="T32" fmla="*/ 490 w 593"/>
                  <a:gd name="T33" fmla="*/ 380 h 675"/>
                  <a:gd name="T34" fmla="*/ 593 w 593"/>
                  <a:gd name="T35" fmla="*/ 408 h 675"/>
                  <a:gd name="T36" fmla="*/ 587 w 593"/>
                  <a:gd name="T37" fmla="*/ 465 h 675"/>
                  <a:gd name="T38" fmla="*/ 565 w 593"/>
                  <a:gd name="T39" fmla="*/ 476 h 675"/>
                  <a:gd name="T40" fmla="*/ 593 w 593"/>
                  <a:gd name="T41" fmla="*/ 510 h 675"/>
                  <a:gd name="T42" fmla="*/ 542 w 593"/>
                  <a:gd name="T43" fmla="*/ 578 h 675"/>
                  <a:gd name="T44" fmla="*/ 559 w 593"/>
                  <a:gd name="T45" fmla="*/ 618 h 675"/>
                  <a:gd name="T46" fmla="*/ 542 w 593"/>
                  <a:gd name="T47" fmla="*/ 652 h 675"/>
                  <a:gd name="T48" fmla="*/ 502 w 593"/>
                  <a:gd name="T49" fmla="*/ 675 h 675"/>
                  <a:gd name="T50" fmla="*/ 468 w 593"/>
                  <a:gd name="T51" fmla="*/ 629 h 675"/>
                  <a:gd name="T52" fmla="*/ 422 w 593"/>
                  <a:gd name="T53" fmla="*/ 641 h 675"/>
                  <a:gd name="T54" fmla="*/ 416 w 593"/>
                  <a:gd name="T55" fmla="*/ 573 h 675"/>
                  <a:gd name="T56" fmla="*/ 291 w 593"/>
                  <a:gd name="T57" fmla="*/ 522 h 675"/>
                  <a:gd name="T58" fmla="*/ 234 w 593"/>
                  <a:gd name="T59" fmla="*/ 533 h 675"/>
                  <a:gd name="T60" fmla="*/ 159 w 593"/>
                  <a:gd name="T61" fmla="*/ 420 h 675"/>
                  <a:gd name="T62" fmla="*/ 119 w 593"/>
                  <a:gd name="T63" fmla="*/ 414 h 675"/>
                  <a:gd name="T64" fmla="*/ 119 w 593"/>
                  <a:gd name="T65" fmla="*/ 357 h 675"/>
                  <a:gd name="T66" fmla="*/ 85 w 593"/>
                  <a:gd name="T67" fmla="*/ 306 h 675"/>
                  <a:gd name="T68" fmla="*/ 97 w 593"/>
                  <a:gd name="T69" fmla="*/ 289 h 675"/>
                  <a:gd name="T70" fmla="*/ 22 w 593"/>
                  <a:gd name="T71" fmla="*/ 232 h 675"/>
                  <a:gd name="T72" fmla="*/ 0 w 593"/>
                  <a:gd name="T73" fmla="*/ 159 h 67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93"/>
                  <a:gd name="T112" fmla="*/ 0 h 675"/>
                  <a:gd name="T113" fmla="*/ 593 w 593"/>
                  <a:gd name="T114" fmla="*/ 675 h 67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93" h="675">
                    <a:moveTo>
                      <a:pt x="0" y="159"/>
                    </a:moveTo>
                    <a:lnTo>
                      <a:pt x="40" y="147"/>
                    </a:lnTo>
                    <a:lnTo>
                      <a:pt x="62" y="102"/>
                    </a:lnTo>
                    <a:lnTo>
                      <a:pt x="97" y="96"/>
                    </a:lnTo>
                    <a:lnTo>
                      <a:pt x="108" y="62"/>
                    </a:lnTo>
                    <a:lnTo>
                      <a:pt x="194" y="57"/>
                    </a:lnTo>
                    <a:lnTo>
                      <a:pt x="194" y="0"/>
                    </a:lnTo>
                    <a:lnTo>
                      <a:pt x="239" y="28"/>
                    </a:lnTo>
                    <a:lnTo>
                      <a:pt x="279" y="28"/>
                    </a:lnTo>
                    <a:lnTo>
                      <a:pt x="325" y="34"/>
                    </a:lnTo>
                    <a:lnTo>
                      <a:pt x="371" y="79"/>
                    </a:lnTo>
                    <a:lnTo>
                      <a:pt x="353" y="119"/>
                    </a:lnTo>
                    <a:lnTo>
                      <a:pt x="485" y="198"/>
                    </a:lnTo>
                    <a:lnTo>
                      <a:pt x="559" y="221"/>
                    </a:lnTo>
                    <a:lnTo>
                      <a:pt x="553" y="261"/>
                    </a:lnTo>
                    <a:lnTo>
                      <a:pt x="513" y="295"/>
                    </a:lnTo>
                    <a:lnTo>
                      <a:pt x="490" y="380"/>
                    </a:lnTo>
                    <a:lnTo>
                      <a:pt x="593" y="408"/>
                    </a:lnTo>
                    <a:lnTo>
                      <a:pt x="587" y="465"/>
                    </a:lnTo>
                    <a:lnTo>
                      <a:pt x="565" y="476"/>
                    </a:lnTo>
                    <a:lnTo>
                      <a:pt x="593" y="510"/>
                    </a:lnTo>
                    <a:lnTo>
                      <a:pt x="542" y="578"/>
                    </a:lnTo>
                    <a:lnTo>
                      <a:pt x="559" y="618"/>
                    </a:lnTo>
                    <a:lnTo>
                      <a:pt x="542" y="652"/>
                    </a:lnTo>
                    <a:lnTo>
                      <a:pt x="502" y="675"/>
                    </a:lnTo>
                    <a:lnTo>
                      <a:pt x="468" y="629"/>
                    </a:lnTo>
                    <a:lnTo>
                      <a:pt x="422" y="641"/>
                    </a:lnTo>
                    <a:lnTo>
                      <a:pt x="416" y="573"/>
                    </a:lnTo>
                    <a:lnTo>
                      <a:pt x="291" y="522"/>
                    </a:lnTo>
                    <a:lnTo>
                      <a:pt x="234" y="533"/>
                    </a:lnTo>
                    <a:lnTo>
                      <a:pt x="159" y="420"/>
                    </a:lnTo>
                    <a:lnTo>
                      <a:pt x="119" y="414"/>
                    </a:lnTo>
                    <a:lnTo>
                      <a:pt x="119" y="357"/>
                    </a:lnTo>
                    <a:lnTo>
                      <a:pt x="85" y="306"/>
                    </a:lnTo>
                    <a:lnTo>
                      <a:pt x="97" y="289"/>
                    </a:lnTo>
                    <a:lnTo>
                      <a:pt x="22" y="232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rgbClr val="FCD5B5"/>
              </a:solidFill>
              <a:ln w="15875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3" name="Freeform 83">
                <a:extLst>
                  <a:ext uri="{FF2B5EF4-FFF2-40B4-BE49-F238E27FC236}">
                    <a16:creationId xmlns="" xmlns:a16="http://schemas.microsoft.com/office/drawing/2014/main" id="{D5946D9F-F1ED-43A8-975A-669653A54A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" y="2710"/>
                <a:ext cx="866" cy="731"/>
              </a:xfrm>
              <a:custGeom>
                <a:avLst/>
                <a:gdLst>
                  <a:gd name="T0" fmla="*/ 0 w 867"/>
                  <a:gd name="T1" fmla="*/ 193 h 732"/>
                  <a:gd name="T2" fmla="*/ 17 w 867"/>
                  <a:gd name="T3" fmla="*/ 170 h 732"/>
                  <a:gd name="T4" fmla="*/ 80 w 867"/>
                  <a:gd name="T5" fmla="*/ 159 h 732"/>
                  <a:gd name="T6" fmla="*/ 154 w 867"/>
                  <a:gd name="T7" fmla="*/ 119 h 732"/>
                  <a:gd name="T8" fmla="*/ 148 w 867"/>
                  <a:gd name="T9" fmla="*/ 91 h 732"/>
                  <a:gd name="T10" fmla="*/ 205 w 867"/>
                  <a:gd name="T11" fmla="*/ 12 h 732"/>
                  <a:gd name="T12" fmla="*/ 228 w 867"/>
                  <a:gd name="T13" fmla="*/ 34 h 732"/>
                  <a:gd name="T14" fmla="*/ 279 w 867"/>
                  <a:gd name="T15" fmla="*/ 0 h 732"/>
                  <a:gd name="T16" fmla="*/ 296 w 867"/>
                  <a:gd name="T17" fmla="*/ 34 h 732"/>
                  <a:gd name="T18" fmla="*/ 319 w 867"/>
                  <a:gd name="T19" fmla="*/ 108 h 732"/>
                  <a:gd name="T20" fmla="*/ 393 w 867"/>
                  <a:gd name="T21" fmla="*/ 165 h 732"/>
                  <a:gd name="T22" fmla="*/ 382 w 867"/>
                  <a:gd name="T23" fmla="*/ 187 h 732"/>
                  <a:gd name="T24" fmla="*/ 410 w 867"/>
                  <a:gd name="T25" fmla="*/ 233 h 732"/>
                  <a:gd name="T26" fmla="*/ 422 w 867"/>
                  <a:gd name="T27" fmla="*/ 290 h 732"/>
                  <a:gd name="T28" fmla="*/ 456 w 867"/>
                  <a:gd name="T29" fmla="*/ 301 h 732"/>
                  <a:gd name="T30" fmla="*/ 530 w 867"/>
                  <a:gd name="T31" fmla="*/ 409 h 732"/>
                  <a:gd name="T32" fmla="*/ 587 w 867"/>
                  <a:gd name="T33" fmla="*/ 403 h 732"/>
                  <a:gd name="T34" fmla="*/ 713 w 867"/>
                  <a:gd name="T35" fmla="*/ 448 h 732"/>
                  <a:gd name="T36" fmla="*/ 719 w 867"/>
                  <a:gd name="T37" fmla="*/ 511 h 732"/>
                  <a:gd name="T38" fmla="*/ 759 w 867"/>
                  <a:gd name="T39" fmla="*/ 505 h 732"/>
                  <a:gd name="T40" fmla="*/ 798 w 867"/>
                  <a:gd name="T41" fmla="*/ 550 h 732"/>
                  <a:gd name="T42" fmla="*/ 838 w 867"/>
                  <a:gd name="T43" fmla="*/ 533 h 732"/>
                  <a:gd name="T44" fmla="*/ 867 w 867"/>
                  <a:gd name="T45" fmla="*/ 596 h 732"/>
                  <a:gd name="T46" fmla="*/ 833 w 867"/>
                  <a:gd name="T47" fmla="*/ 596 h 732"/>
                  <a:gd name="T48" fmla="*/ 816 w 867"/>
                  <a:gd name="T49" fmla="*/ 647 h 732"/>
                  <a:gd name="T50" fmla="*/ 713 w 867"/>
                  <a:gd name="T51" fmla="*/ 704 h 732"/>
                  <a:gd name="T52" fmla="*/ 690 w 867"/>
                  <a:gd name="T53" fmla="*/ 635 h 732"/>
                  <a:gd name="T54" fmla="*/ 650 w 867"/>
                  <a:gd name="T55" fmla="*/ 641 h 732"/>
                  <a:gd name="T56" fmla="*/ 633 w 867"/>
                  <a:gd name="T57" fmla="*/ 670 h 732"/>
                  <a:gd name="T58" fmla="*/ 525 w 867"/>
                  <a:gd name="T59" fmla="*/ 698 h 732"/>
                  <a:gd name="T60" fmla="*/ 479 w 867"/>
                  <a:gd name="T61" fmla="*/ 732 h 732"/>
                  <a:gd name="T62" fmla="*/ 450 w 867"/>
                  <a:gd name="T63" fmla="*/ 726 h 732"/>
                  <a:gd name="T64" fmla="*/ 428 w 867"/>
                  <a:gd name="T65" fmla="*/ 670 h 732"/>
                  <a:gd name="T66" fmla="*/ 405 w 867"/>
                  <a:gd name="T67" fmla="*/ 670 h 732"/>
                  <a:gd name="T68" fmla="*/ 382 w 867"/>
                  <a:gd name="T69" fmla="*/ 624 h 732"/>
                  <a:gd name="T70" fmla="*/ 348 w 867"/>
                  <a:gd name="T71" fmla="*/ 618 h 732"/>
                  <a:gd name="T72" fmla="*/ 296 w 867"/>
                  <a:gd name="T73" fmla="*/ 567 h 732"/>
                  <a:gd name="T74" fmla="*/ 256 w 867"/>
                  <a:gd name="T75" fmla="*/ 567 h 732"/>
                  <a:gd name="T76" fmla="*/ 194 w 867"/>
                  <a:gd name="T77" fmla="*/ 528 h 732"/>
                  <a:gd name="T78" fmla="*/ 159 w 867"/>
                  <a:gd name="T79" fmla="*/ 533 h 732"/>
                  <a:gd name="T80" fmla="*/ 131 w 867"/>
                  <a:gd name="T81" fmla="*/ 499 h 732"/>
                  <a:gd name="T82" fmla="*/ 142 w 867"/>
                  <a:gd name="T83" fmla="*/ 443 h 732"/>
                  <a:gd name="T84" fmla="*/ 182 w 867"/>
                  <a:gd name="T85" fmla="*/ 392 h 732"/>
                  <a:gd name="T86" fmla="*/ 142 w 867"/>
                  <a:gd name="T87" fmla="*/ 341 h 732"/>
                  <a:gd name="T88" fmla="*/ 154 w 867"/>
                  <a:gd name="T89" fmla="*/ 312 h 732"/>
                  <a:gd name="T90" fmla="*/ 131 w 867"/>
                  <a:gd name="T91" fmla="*/ 278 h 732"/>
                  <a:gd name="T92" fmla="*/ 34 w 867"/>
                  <a:gd name="T93" fmla="*/ 278 h 732"/>
                  <a:gd name="T94" fmla="*/ 0 w 867"/>
                  <a:gd name="T95" fmla="*/ 193 h 73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67"/>
                  <a:gd name="T145" fmla="*/ 0 h 732"/>
                  <a:gd name="T146" fmla="*/ 867 w 867"/>
                  <a:gd name="T147" fmla="*/ 732 h 732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67" h="732">
                    <a:moveTo>
                      <a:pt x="0" y="193"/>
                    </a:moveTo>
                    <a:lnTo>
                      <a:pt x="17" y="170"/>
                    </a:lnTo>
                    <a:lnTo>
                      <a:pt x="80" y="159"/>
                    </a:lnTo>
                    <a:lnTo>
                      <a:pt x="154" y="119"/>
                    </a:lnTo>
                    <a:lnTo>
                      <a:pt x="148" y="91"/>
                    </a:lnTo>
                    <a:lnTo>
                      <a:pt x="205" y="12"/>
                    </a:lnTo>
                    <a:lnTo>
                      <a:pt x="228" y="34"/>
                    </a:lnTo>
                    <a:lnTo>
                      <a:pt x="279" y="0"/>
                    </a:lnTo>
                    <a:lnTo>
                      <a:pt x="296" y="34"/>
                    </a:lnTo>
                    <a:lnTo>
                      <a:pt x="319" y="108"/>
                    </a:lnTo>
                    <a:lnTo>
                      <a:pt x="393" y="165"/>
                    </a:lnTo>
                    <a:lnTo>
                      <a:pt x="382" y="187"/>
                    </a:lnTo>
                    <a:lnTo>
                      <a:pt x="410" y="233"/>
                    </a:lnTo>
                    <a:lnTo>
                      <a:pt x="422" y="290"/>
                    </a:lnTo>
                    <a:lnTo>
                      <a:pt x="456" y="301"/>
                    </a:lnTo>
                    <a:lnTo>
                      <a:pt x="530" y="409"/>
                    </a:lnTo>
                    <a:lnTo>
                      <a:pt x="587" y="403"/>
                    </a:lnTo>
                    <a:lnTo>
                      <a:pt x="713" y="448"/>
                    </a:lnTo>
                    <a:lnTo>
                      <a:pt x="719" y="511"/>
                    </a:lnTo>
                    <a:lnTo>
                      <a:pt x="759" y="505"/>
                    </a:lnTo>
                    <a:lnTo>
                      <a:pt x="798" y="550"/>
                    </a:lnTo>
                    <a:lnTo>
                      <a:pt x="838" y="533"/>
                    </a:lnTo>
                    <a:lnTo>
                      <a:pt x="867" y="596"/>
                    </a:lnTo>
                    <a:lnTo>
                      <a:pt x="833" y="596"/>
                    </a:lnTo>
                    <a:lnTo>
                      <a:pt x="816" y="647"/>
                    </a:lnTo>
                    <a:lnTo>
                      <a:pt x="713" y="704"/>
                    </a:lnTo>
                    <a:lnTo>
                      <a:pt x="690" y="635"/>
                    </a:lnTo>
                    <a:lnTo>
                      <a:pt x="650" y="641"/>
                    </a:lnTo>
                    <a:lnTo>
                      <a:pt x="633" y="670"/>
                    </a:lnTo>
                    <a:lnTo>
                      <a:pt x="525" y="698"/>
                    </a:lnTo>
                    <a:lnTo>
                      <a:pt x="479" y="732"/>
                    </a:lnTo>
                    <a:lnTo>
                      <a:pt x="450" y="726"/>
                    </a:lnTo>
                    <a:lnTo>
                      <a:pt x="428" y="670"/>
                    </a:lnTo>
                    <a:lnTo>
                      <a:pt x="405" y="670"/>
                    </a:lnTo>
                    <a:lnTo>
                      <a:pt x="382" y="624"/>
                    </a:lnTo>
                    <a:lnTo>
                      <a:pt x="348" y="618"/>
                    </a:lnTo>
                    <a:lnTo>
                      <a:pt x="296" y="567"/>
                    </a:lnTo>
                    <a:lnTo>
                      <a:pt x="256" y="567"/>
                    </a:lnTo>
                    <a:lnTo>
                      <a:pt x="194" y="528"/>
                    </a:lnTo>
                    <a:lnTo>
                      <a:pt x="159" y="533"/>
                    </a:lnTo>
                    <a:lnTo>
                      <a:pt x="131" y="499"/>
                    </a:lnTo>
                    <a:lnTo>
                      <a:pt x="142" y="443"/>
                    </a:lnTo>
                    <a:lnTo>
                      <a:pt x="182" y="392"/>
                    </a:lnTo>
                    <a:lnTo>
                      <a:pt x="142" y="341"/>
                    </a:lnTo>
                    <a:lnTo>
                      <a:pt x="154" y="312"/>
                    </a:lnTo>
                    <a:lnTo>
                      <a:pt x="131" y="278"/>
                    </a:lnTo>
                    <a:lnTo>
                      <a:pt x="34" y="278"/>
                    </a:lnTo>
                    <a:lnTo>
                      <a:pt x="0" y="193"/>
                    </a:lnTo>
                    <a:close/>
                  </a:path>
                </a:pathLst>
              </a:custGeom>
              <a:solidFill>
                <a:srgbClr val="4F81BD">
                  <a:lumMod val="40000"/>
                  <a:lumOff val="60000"/>
                </a:srgbClr>
              </a:solidFill>
              <a:ln w="15875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4" name="Freeform 84">
                <a:extLst>
                  <a:ext uri="{FF2B5EF4-FFF2-40B4-BE49-F238E27FC236}">
                    <a16:creationId xmlns="" xmlns:a16="http://schemas.microsoft.com/office/drawing/2014/main" id="{080535CB-50AC-4624-B1DF-954366313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" y="2823"/>
                <a:ext cx="776" cy="727"/>
              </a:xfrm>
              <a:custGeom>
                <a:avLst/>
                <a:gdLst/>
                <a:ahLst/>
                <a:cxnLst>
                  <a:cxn ang="0">
                    <a:pos x="148" y="0"/>
                  </a:cxn>
                  <a:cxn ang="0">
                    <a:pos x="177" y="56"/>
                  </a:cxn>
                  <a:cxn ang="0">
                    <a:pos x="211" y="68"/>
                  </a:cxn>
                  <a:cxn ang="0">
                    <a:pos x="296" y="45"/>
                  </a:cxn>
                  <a:cxn ang="0">
                    <a:pos x="331" y="73"/>
                  </a:cxn>
                  <a:cxn ang="0">
                    <a:pos x="365" y="79"/>
                  </a:cxn>
                  <a:cxn ang="0">
                    <a:pos x="399" y="164"/>
                  </a:cxn>
                  <a:cxn ang="0">
                    <a:pos x="496" y="158"/>
                  </a:cxn>
                  <a:cxn ang="0">
                    <a:pos x="525" y="193"/>
                  </a:cxn>
                  <a:cxn ang="0">
                    <a:pos x="513" y="227"/>
                  </a:cxn>
                  <a:cxn ang="0">
                    <a:pos x="548" y="272"/>
                  </a:cxn>
                  <a:cxn ang="0">
                    <a:pos x="513" y="323"/>
                  </a:cxn>
                  <a:cxn ang="0">
                    <a:pos x="502" y="385"/>
                  </a:cxn>
                  <a:cxn ang="0">
                    <a:pos x="530" y="419"/>
                  </a:cxn>
                  <a:cxn ang="0">
                    <a:pos x="565" y="408"/>
                  </a:cxn>
                  <a:cxn ang="0">
                    <a:pos x="633" y="453"/>
                  </a:cxn>
                  <a:cxn ang="0">
                    <a:pos x="667" y="448"/>
                  </a:cxn>
                  <a:cxn ang="0">
                    <a:pos x="713" y="504"/>
                  </a:cxn>
                  <a:cxn ang="0">
                    <a:pos x="759" y="510"/>
                  </a:cxn>
                  <a:cxn ang="0">
                    <a:pos x="776" y="550"/>
                  </a:cxn>
                  <a:cxn ang="0">
                    <a:pos x="742" y="584"/>
                  </a:cxn>
                  <a:cxn ang="0">
                    <a:pos x="753" y="618"/>
                  </a:cxn>
                  <a:cxn ang="0">
                    <a:pos x="702" y="652"/>
                  </a:cxn>
                  <a:cxn ang="0">
                    <a:pos x="673" y="692"/>
                  </a:cxn>
                  <a:cxn ang="0">
                    <a:pos x="616" y="663"/>
                  </a:cxn>
                  <a:cxn ang="0">
                    <a:pos x="559" y="680"/>
                  </a:cxn>
                  <a:cxn ang="0">
                    <a:pos x="508" y="663"/>
                  </a:cxn>
                  <a:cxn ang="0">
                    <a:pos x="485" y="680"/>
                  </a:cxn>
                  <a:cxn ang="0">
                    <a:pos x="439" y="675"/>
                  </a:cxn>
                  <a:cxn ang="0">
                    <a:pos x="393" y="720"/>
                  </a:cxn>
                  <a:cxn ang="0">
                    <a:pos x="279" y="703"/>
                  </a:cxn>
                  <a:cxn ang="0">
                    <a:pos x="245" y="680"/>
                  </a:cxn>
                  <a:cxn ang="0">
                    <a:pos x="251" y="595"/>
                  </a:cxn>
                  <a:cxn ang="0">
                    <a:pos x="165" y="556"/>
                  </a:cxn>
                  <a:cxn ang="0">
                    <a:pos x="114" y="510"/>
                  </a:cxn>
                  <a:cxn ang="0">
                    <a:pos x="125" y="431"/>
                  </a:cxn>
                  <a:cxn ang="0">
                    <a:pos x="171" y="351"/>
                  </a:cxn>
                  <a:cxn ang="0">
                    <a:pos x="62" y="351"/>
                  </a:cxn>
                  <a:cxn ang="0">
                    <a:pos x="17" y="278"/>
                  </a:cxn>
                  <a:cxn ang="0">
                    <a:pos x="17" y="255"/>
                  </a:cxn>
                  <a:cxn ang="0">
                    <a:pos x="40" y="249"/>
                  </a:cxn>
                  <a:cxn ang="0">
                    <a:pos x="34" y="227"/>
                  </a:cxn>
                  <a:cxn ang="0">
                    <a:pos x="0" y="227"/>
                  </a:cxn>
                  <a:cxn ang="0">
                    <a:pos x="34" y="176"/>
                  </a:cxn>
                  <a:cxn ang="0">
                    <a:pos x="62" y="187"/>
                  </a:cxn>
                  <a:cxn ang="0">
                    <a:pos x="57" y="158"/>
                  </a:cxn>
                  <a:cxn ang="0">
                    <a:pos x="74" y="141"/>
                  </a:cxn>
                  <a:cxn ang="0">
                    <a:pos x="62" y="102"/>
                  </a:cxn>
                  <a:cxn ang="0">
                    <a:pos x="80" y="102"/>
                  </a:cxn>
                  <a:cxn ang="0">
                    <a:pos x="91" y="124"/>
                  </a:cxn>
                  <a:cxn ang="0">
                    <a:pos x="108" y="119"/>
                  </a:cxn>
                  <a:cxn ang="0">
                    <a:pos x="108" y="85"/>
                  </a:cxn>
                  <a:cxn ang="0">
                    <a:pos x="125" y="79"/>
                  </a:cxn>
                  <a:cxn ang="0">
                    <a:pos x="125" y="5"/>
                  </a:cxn>
                  <a:cxn ang="0">
                    <a:pos x="148" y="0"/>
                  </a:cxn>
                </a:cxnLst>
                <a:rect l="0" t="0" r="r" b="b"/>
                <a:pathLst>
                  <a:path w="776" h="720">
                    <a:moveTo>
                      <a:pt x="148" y="0"/>
                    </a:moveTo>
                    <a:lnTo>
                      <a:pt x="177" y="56"/>
                    </a:lnTo>
                    <a:lnTo>
                      <a:pt x="211" y="68"/>
                    </a:lnTo>
                    <a:lnTo>
                      <a:pt x="296" y="45"/>
                    </a:lnTo>
                    <a:lnTo>
                      <a:pt x="331" y="73"/>
                    </a:lnTo>
                    <a:lnTo>
                      <a:pt x="365" y="79"/>
                    </a:lnTo>
                    <a:lnTo>
                      <a:pt x="399" y="164"/>
                    </a:lnTo>
                    <a:lnTo>
                      <a:pt x="496" y="158"/>
                    </a:lnTo>
                    <a:lnTo>
                      <a:pt x="525" y="193"/>
                    </a:lnTo>
                    <a:lnTo>
                      <a:pt x="513" y="227"/>
                    </a:lnTo>
                    <a:lnTo>
                      <a:pt x="548" y="272"/>
                    </a:lnTo>
                    <a:lnTo>
                      <a:pt x="513" y="323"/>
                    </a:lnTo>
                    <a:lnTo>
                      <a:pt x="502" y="385"/>
                    </a:lnTo>
                    <a:lnTo>
                      <a:pt x="530" y="419"/>
                    </a:lnTo>
                    <a:lnTo>
                      <a:pt x="565" y="408"/>
                    </a:lnTo>
                    <a:lnTo>
                      <a:pt x="633" y="453"/>
                    </a:lnTo>
                    <a:lnTo>
                      <a:pt x="667" y="448"/>
                    </a:lnTo>
                    <a:lnTo>
                      <a:pt x="713" y="504"/>
                    </a:lnTo>
                    <a:lnTo>
                      <a:pt x="759" y="510"/>
                    </a:lnTo>
                    <a:lnTo>
                      <a:pt x="776" y="550"/>
                    </a:lnTo>
                    <a:lnTo>
                      <a:pt x="742" y="584"/>
                    </a:lnTo>
                    <a:lnTo>
                      <a:pt x="753" y="618"/>
                    </a:lnTo>
                    <a:lnTo>
                      <a:pt x="702" y="652"/>
                    </a:lnTo>
                    <a:lnTo>
                      <a:pt x="673" y="692"/>
                    </a:lnTo>
                    <a:lnTo>
                      <a:pt x="616" y="663"/>
                    </a:lnTo>
                    <a:lnTo>
                      <a:pt x="559" y="680"/>
                    </a:lnTo>
                    <a:lnTo>
                      <a:pt x="508" y="663"/>
                    </a:lnTo>
                    <a:lnTo>
                      <a:pt x="485" y="680"/>
                    </a:lnTo>
                    <a:lnTo>
                      <a:pt x="439" y="675"/>
                    </a:lnTo>
                    <a:lnTo>
                      <a:pt x="393" y="720"/>
                    </a:lnTo>
                    <a:lnTo>
                      <a:pt x="279" y="703"/>
                    </a:lnTo>
                    <a:lnTo>
                      <a:pt x="245" y="680"/>
                    </a:lnTo>
                    <a:lnTo>
                      <a:pt x="251" y="595"/>
                    </a:lnTo>
                    <a:lnTo>
                      <a:pt x="165" y="556"/>
                    </a:lnTo>
                    <a:lnTo>
                      <a:pt x="114" y="510"/>
                    </a:lnTo>
                    <a:lnTo>
                      <a:pt x="125" y="431"/>
                    </a:lnTo>
                    <a:lnTo>
                      <a:pt x="171" y="351"/>
                    </a:lnTo>
                    <a:lnTo>
                      <a:pt x="62" y="351"/>
                    </a:lnTo>
                    <a:lnTo>
                      <a:pt x="17" y="278"/>
                    </a:lnTo>
                    <a:lnTo>
                      <a:pt x="17" y="255"/>
                    </a:lnTo>
                    <a:lnTo>
                      <a:pt x="40" y="249"/>
                    </a:lnTo>
                    <a:lnTo>
                      <a:pt x="34" y="227"/>
                    </a:lnTo>
                    <a:lnTo>
                      <a:pt x="0" y="227"/>
                    </a:lnTo>
                    <a:lnTo>
                      <a:pt x="34" y="176"/>
                    </a:lnTo>
                    <a:lnTo>
                      <a:pt x="62" y="187"/>
                    </a:lnTo>
                    <a:lnTo>
                      <a:pt x="57" y="158"/>
                    </a:lnTo>
                    <a:lnTo>
                      <a:pt x="74" y="141"/>
                    </a:lnTo>
                    <a:lnTo>
                      <a:pt x="62" y="102"/>
                    </a:lnTo>
                    <a:lnTo>
                      <a:pt x="80" y="102"/>
                    </a:lnTo>
                    <a:lnTo>
                      <a:pt x="91" y="124"/>
                    </a:lnTo>
                    <a:lnTo>
                      <a:pt x="108" y="119"/>
                    </a:lnTo>
                    <a:lnTo>
                      <a:pt x="108" y="85"/>
                    </a:lnTo>
                    <a:lnTo>
                      <a:pt x="125" y="79"/>
                    </a:lnTo>
                    <a:lnTo>
                      <a:pt x="125" y="5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FCD5B5"/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5" name="Freeform 86">
                <a:extLst>
                  <a:ext uri="{FF2B5EF4-FFF2-40B4-BE49-F238E27FC236}">
                    <a16:creationId xmlns="" xmlns:a16="http://schemas.microsoft.com/office/drawing/2014/main" id="{ACDFCC4D-D4AE-4365-AFBA-D136EDDE3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561"/>
                <a:ext cx="686" cy="442"/>
              </a:xfrm>
              <a:custGeom>
                <a:avLst/>
                <a:gdLst/>
                <a:ahLst/>
                <a:cxnLst>
                  <a:cxn ang="0">
                    <a:pos x="35" y="312"/>
                  </a:cxn>
                  <a:cxn ang="0">
                    <a:pos x="0" y="204"/>
                  </a:cxn>
                  <a:cxn ang="0">
                    <a:pos x="29" y="187"/>
                  </a:cxn>
                  <a:cxn ang="0">
                    <a:pos x="35" y="147"/>
                  </a:cxn>
                  <a:cxn ang="0">
                    <a:pos x="63" y="153"/>
                  </a:cxn>
                  <a:cxn ang="0">
                    <a:pos x="86" y="130"/>
                  </a:cxn>
                  <a:cxn ang="0">
                    <a:pos x="92" y="79"/>
                  </a:cxn>
                  <a:cxn ang="0">
                    <a:pos x="137" y="34"/>
                  </a:cxn>
                  <a:cxn ang="0">
                    <a:pos x="183" y="17"/>
                  </a:cxn>
                  <a:cxn ang="0">
                    <a:pos x="223" y="28"/>
                  </a:cxn>
                  <a:cxn ang="0">
                    <a:pos x="257" y="79"/>
                  </a:cxn>
                  <a:cxn ang="0">
                    <a:pos x="291" y="79"/>
                  </a:cxn>
                  <a:cxn ang="0">
                    <a:pos x="291" y="28"/>
                  </a:cxn>
                  <a:cxn ang="0">
                    <a:pos x="383" y="39"/>
                  </a:cxn>
                  <a:cxn ang="0">
                    <a:pos x="463" y="0"/>
                  </a:cxn>
                  <a:cxn ang="0">
                    <a:pos x="491" y="28"/>
                  </a:cxn>
                  <a:cxn ang="0">
                    <a:pos x="525" y="0"/>
                  </a:cxn>
                  <a:cxn ang="0">
                    <a:pos x="577" y="17"/>
                  </a:cxn>
                  <a:cxn ang="0">
                    <a:pos x="617" y="0"/>
                  </a:cxn>
                  <a:cxn ang="0">
                    <a:pos x="668" y="11"/>
                  </a:cxn>
                  <a:cxn ang="0">
                    <a:pos x="668" y="62"/>
                  </a:cxn>
                  <a:cxn ang="0">
                    <a:pos x="685" y="79"/>
                  </a:cxn>
                  <a:cxn ang="0">
                    <a:pos x="657" y="102"/>
                  </a:cxn>
                  <a:cxn ang="0">
                    <a:pos x="634" y="85"/>
                  </a:cxn>
                  <a:cxn ang="0">
                    <a:pos x="617" y="107"/>
                  </a:cxn>
                  <a:cxn ang="0">
                    <a:pos x="582" y="102"/>
                  </a:cxn>
                  <a:cxn ang="0">
                    <a:pos x="577" y="119"/>
                  </a:cxn>
                  <a:cxn ang="0">
                    <a:pos x="605" y="147"/>
                  </a:cxn>
                  <a:cxn ang="0">
                    <a:pos x="588" y="175"/>
                  </a:cxn>
                  <a:cxn ang="0">
                    <a:pos x="560" y="193"/>
                  </a:cxn>
                  <a:cxn ang="0">
                    <a:pos x="560" y="227"/>
                  </a:cxn>
                  <a:cxn ang="0">
                    <a:pos x="582" y="244"/>
                  </a:cxn>
                  <a:cxn ang="0">
                    <a:pos x="582" y="278"/>
                  </a:cxn>
                  <a:cxn ang="0">
                    <a:pos x="537" y="283"/>
                  </a:cxn>
                  <a:cxn ang="0">
                    <a:pos x="525" y="323"/>
                  </a:cxn>
                  <a:cxn ang="0">
                    <a:pos x="497" y="340"/>
                  </a:cxn>
                  <a:cxn ang="0">
                    <a:pos x="480" y="397"/>
                  </a:cxn>
                  <a:cxn ang="0">
                    <a:pos x="423" y="357"/>
                  </a:cxn>
                  <a:cxn ang="0">
                    <a:pos x="394" y="374"/>
                  </a:cxn>
                  <a:cxn ang="0">
                    <a:pos x="365" y="357"/>
                  </a:cxn>
                  <a:cxn ang="0">
                    <a:pos x="314" y="380"/>
                  </a:cxn>
                  <a:cxn ang="0">
                    <a:pos x="263" y="374"/>
                  </a:cxn>
                  <a:cxn ang="0">
                    <a:pos x="206" y="425"/>
                  </a:cxn>
                  <a:cxn ang="0">
                    <a:pos x="166" y="436"/>
                  </a:cxn>
                  <a:cxn ang="0">
                    <a:pos x="171" y="408"/>
                  </a:cxn>
                  <a:cxn ang="0">
                    <a:pos x="120" y="397"/>
                  </a:cxn>
                  <a:cxn ang="0">
                    <a:pos x="120" y="363"/>
                  </a:cxn>
                  <a:cxn ang="0">
                    <a:pos x="80" y="363"/>
                  </a:cxn>
                  <a:cxn ang="0">
                    <a:pos x="46" y="340"/>
                  </a:cxn>
                  <a:cxn ang="0">
                    <a:pos x="35" y="312"/>
                  </a:cxn>
                </a:cxnLst>
                <a:rect l="0" t="0" r="r" b="b"/>
                <a:pathLst>
                  <a:path w="685" h="436">
                    <a:moveTo>
                      <a:pt x="35" y="312"/>
                    </a:moveTo>
                    <a:lnTo>
                      <a:pt x="0" y="204"/>
                    </a:lnTo>
                    <a:lnTo>
                      <a:pt x="29" y="187"/>
                    </a:lnTo>
                    <a:lnTo>
                      <a:pt x="35" y="147"/>
                    </a:lnTo>
                    <a:lnTo>
                      <a:pt x="63" y="153"/>
                    </a:lnTo>
                    <a:lnTo>
                      <a:pt x="86" y="130"/>
                    </a:lnTo>
                    <a:lnTo>
                      <a:pt x="92" y="79"/>
                    </a:lnTo>
                    <a:lnTo>
                      <a:pt x="137" y="34"/>
                    </a:lnTo>
                    <a:lnTo>
                      <a:pt x="183" y="17"/>
                    </a:lnTo>
                    <a:lnTo>
                      <a:pt x="223" y="28"/>
                    </a:lnTo>
                    <a:lnTo>
                      <a:pt x="257" y="79"/>
                    </a:lnTo>
                    <a:lnTo>
                      <a:pt x="291" y="79"/>
                    </a:lnTo>
                    <a:lnTo>
                      <a:pt x="291" y="28"/>
                    </a:lnTo>
                    <a:lnTo>
                      <a:pt x="383" y="39"/>
                    </a:lnTo>
                    <a:lnTo>
                      <a:pt x="463" y="0"/>
                    </a:lnTo>
                    <a:lnTo>
                      <a:pt x="491" y="28"/>
                    </a:lnTo>
                    <a:lnTo>
                      <a:pt x="525" y="0"/>
                    </a:lnTo>
                    <a:lnTo>
                      <a:pt x="577" y="17"/>
                    </a:lnTo>
                    <a:lnTo>
                      <a:pt x="617" y="0"/>
                    </a:lnTo>
                    <a:lnTo>
                      <a:pt x="668" y="11"/>
                    </a:lnTo>
                    <a:lnTo>
                      <a:pt x="668" y="62"/>
                    </a:lnTo>
                    <a:lnTo>
                      <a:pt x="685" y="79"/>
                    </a:lnTo>
                    <a:lnTo>
                      <a:pt x="657" y="102"/>
                    </a:lnTo>
                    <a:lnTo>
                      <a:pt x="634" y="85"/>
                    </a:lnTo>
                    <a:lnTo>
                      <a:pt x="617" y="107"/>
                    </a:lnTo>
                    <a:lnTo>
                      <a:pt x="582" y="102"/>
                    </a:lnTo>
                    <a:lnTo>
                      <a:pt x="577" y="119"/>
                    </a:lnTo>
                    <a:lnTo>
                      <a:pt x="605" y="147"/>
                    </a:lnTo>
                    <a:lnTo>
                      <a:pt x="588" y="175"/>
                    </a:lnTo>
                    <a:lnTo>
                      <a:pt x="560" y="193"/>
                    </a:lnTo>
                    <a:lnTo>
                      <a:pt x="560" y="227"/>
                    </a:lnTo>
                    <a:lnTo>
                      <a:pt x="582" y="244"/>
                    </a:lnTo>
                    <a:lnTo>
                      <a:pt x="582" y="278"/>
                    </a:lnTo>
                    <a:lnTo>
                      <a:pt x="537" y="283"/>
                    </a:lnTo>
                    <a:lnTo>
                      <a:pt x="525" y="323"/>
                    </a:lnTo>
                    <a:lnTo>
                      <a:pt x="497" y="340"/>
                    </a:lnTo>
                    <a:lnTo>
                      <a:pt x="480" y="397"/>
                    </a:lnTo>
                    <a:lnTo>
                      <a:pt x="423" y="357"/>
                    </a:lnTo>
                    <a:lnTo>
                      <a:pt x="394" y="374"/>
                    </a:lnTo>
                    <a:lnTo>
                      <a:pt x="365" y="357"/>
                    </a:lnTo>
                    <a:lnTo>
                      <a:pt x="314" y="380"/>
                    </a:lnTo>
                    <a:lnTo>
                      <a:pt x="263" y="374"/>
                    </a:lnTo>
                    <a:lnTo>
                      <a:pt x="206" y="425"/>
                    </a:lnTo>
                    <a:lnTo>
                      <a:pt x="166" y="436"/>
                    </a:lnTo>
                    <a:lnTo>
                      <a:pt x="171" y="408"/>
                    </a:lnTo>
                    <a:lnTo>
                      <a:pt x="120" y="397"/>
                    </a:lnTo>
                    <a:lnTo>
                      <a:pt x="120" y="363"/>
                    </a:lnTo>
                    <a:lnTo>
                      <a:pt x="80" y="363"/>
                    </a:lnTo>
                    <a:lnTo>
                      <a:pt x="46" y="340"/>
                    </a:lnTo>
                    <a:lnTo>
                      <a:pt x="35" y="312"/>
                    </a:lnTo>
                    <a:close/>
                  </a:path>
                </a:pathLst>
              </a:custGeom>
              <a:solidFill>
                <a:srgbClr val="95B3D7"/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6" name="Freeform 89">
                <a:extLst>
                  <a:ext uri="{FF2B5EF4-FFF2-40B4-BE49-F238E27FC236}">
                    <a16:creationId xmlns="" xmlns:a16="http://schemas.microsoft.com/office/drawing/2014/main" id="{3A4A3888-4214-4F5E-A8ED-346DB1AD1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9" y="3350"/>
                <a:ext cx="496" cy="681"/>
              </a:xfrm>
              <a:custGeom>
                <a:avLst/>
                <a:gdLst>
                  <a:gd name="T0" fmla="*/ 5 w 496"/>
                  <a:gd name="T1" fmla="*/ 97 h 681"/>
                  <a:gd name="T2" fmla="*/ 34 w 496"/>
                  <a:gd name="T3" fmla="*/ 102 h 681"/>
                  <a:gd name="T4" fmla="*/ 91 w 496"/>
                  <a:gd name="T5" fmla="*/ 63 h 681"/>
                  <a:gd name="T6" fmla="*/ 131 w 496"/>
                  <a:gd name="T7" fmla="*/ 51 h 681"/>
                  <a:gd name="T8" fmla="*/ 165 w 496"/>
                  <a:gd name="T9" fmla="*/ 63 h 681"/>
                  <a:gd name="T10" fmla="*/ 222 w 496"/>
                  <a:gd name="T11" fmla="*/ 0 h 681"/>
                  <a:gd name="T12" fmla="*/ 251 w 496"/>
                  <a:gd name="T13" fmla="*/ 40 h 681"/>
                  <a:gd name="T14" fmla="*/ 291 w 496"/>
                  <a:gd name="T15" fmla="*/ 34 h 681"/>
                  <a:gd name="T16" fmla="*/ 319 w 496"/>
                  <a:gd name="T17" fmla="*/ 0 h 681"/>
                  <a:gd name="T18" fmla="*/ 336 w 496"/>
                  <a:gd name="T19" fmla="*/ 11 h 681"/>
                  <a:gd name="T20" fmla="*/ 336 w 496"/>
                  <a:gd name="T21" fmla="*/ 40 h 681"/>
                  <a:gd name="T22" fmla="*/ 410 w 496"/>
                  <a:gd name="T23" fmla="*/ 119 h 681"/>
                  <a:gd name="T24" fmla="*/ 388 w 496"/>
                  <a:gd name="T25" fmla="*/ 153 h 681"/>
                  <a:gd name="T26" fmla="*/ 428 w 496"/>
                  <a:gd name="T27" fmla="*/ 210 h 681"/>
                  <a:gd name="T28" fmla="*/ 422 w 496"/>
                  <a:gd name="T29" fmla="*/ 238 h 681"/>
                  <a:gd name="T30" fmla="*/ 445 w 496"/>
                  <a:gd name="T31" fmla="*/ 272 h 681"/>
                  <a:gd name="T32" fmla="*/ 439 w 496"/>
                  <a:gd name="T33" fmla="*/ 374 h 681"/>
                  <a:gd name="T34" fmla="*/ 496 w 496"/>
                  <a:gd name="T35" fmla="*/ 403 h 681"/>
                  <a:gd name="T36" fmla="*/ 479 w 496"/>
                  <a:gd name="T37" fmla="*/ 437 h 681"/>
                  <a:gd name="T38" fmla="*/ 496 w 496"/>
                  <a:gd name="T39" fmla="*/ 488 h 681"/>
                  <a:gd name="T40" fmla="*/ 468 w 496"/>
                  <a:gd name="T41" fmla="*/ 494 h 681"/>
                  <a:gd name="T42" fmla="*/ 456 w 496"/>
                  <a:gd name="T43" fmla="*/ 533 h 681"/>
                  <a:gd name="T44" fmla="*/ 428 w 496"/>
                  <a:gd name="T45" fmla="*/ 545 h 681"/>
                  <a:gd name="T46" fmla="*/ 428 w 496"/>
                  <a:gd name="T47" fmla="*/ 607 h 681"/>
                  <a:gd name="T48" fmla="*/ 416 w 496"/>
                  <a:gd name="T49" fmla="*/ 618 h 681"/>
                  <a:gd name="T50" fmla="*/ 342 w 496"/>
                  <a:gd name="T51" fmla="*/ 596 h 681"/>
                  <a:gd name="T52" fmla="*/ 342 w 496"/>
                  <a:gd name="T53" fmla="*/ 647 h 681"/>
                  <a:gd name="T54" fmla="*/ 331 w 496"/>
                  <a:gd name="T55" fmla="*/ 681 h 681"/>
                  <a:gd name="T56" fmla="*/ 205 w 496"/>
                  <a:gd name="T57" fmla="*/ 607 h 681"/>
                  <a:gd name="T58" fmla="*/ 154 w 496"/>
                  <a:gd name="T59" fmla="*/ 635 h 681"/>
                  <a:gd name="T60" fmla="*/ 148 w 496"/>
                  <a:gd name="T61" fmla="*/ 601 h 681"/>
                  <a:gd name="T62" fmla="*/ 125 w 496"/>
                  <a:gd name="T63" fmla="*/ 579 h 681"/>
                  <a:gd name="T64" fmla="*/ 125 w 496"/>
                  <a:gd name="T65" fmla="*/ 545 h 681"/>
                  <a:gd name="T66" fmla="*/ 108 w 496"/>
                  <a:gd name="T67" fmla="*/ 511 h 681"/>
                  <a:gd name="T68" fmla="*/ 45 w 496"/>
                  <a:gd name="T69" fmla="*/ 516 h 681"/>
                  <a:gd name="T70" fmla="*/ 22 w 496"/>
                  <a:gd name="T71" fmla="*/ 477 h 681"/>
                  <a:gd name="T72" fmla="*/ 34 w 496"/>
                  <a:gd name="T73" fmla="*/ 403 h 681"/>
                  <a:gd name="T74" fmla="*/ 5 w 496"/>
                  <a:gd name="T75" fmla="*/ 397 h 681"/>
                  <a:gd name="T76" fmla="*/ 0 w 496"/>
                  <a:gd name="T77" fmla="*/ 374 h 681"/>
                  <a:gd name="T78" fmla="*/ 34 w 496"/>
                  <a:gd name="T79" fmla="*/ 340 h 681"/>
                  <a:gd name="T80" fmla="*/ 11 w 496"/>
                  <a:gd name="T81" fmla="*/ 295 h 681"/>
                  <a:gd name="T82" fmla="*/ 62 w 496"/>
                  <a:gd name="T83" fmla="*/ 221 h 681"/>
                  <a:gd name="T84" fmla="*/ 57 w 496"/>
                  <a:gd name="T85" fmla="*/ 187 h 681"/>
                  <a:gd name="T86" fmla="*/ 11 w 496"/>
                  <a:gd name="T87" fmla="*/ 182 h 681"/>
                  <a:gd name="T88" fmla="*/ 0 w 496"/>
                  <a:gd name="T89" fmla="*/ 136 h 681"/>
                  <a:gd name="T90" fmla="*/ 5 w 496"/>
                  <a:gd name="T91" fmla="*/ 97 h 68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96"/>
                  <a:gd name="T139" fmla="*/ 0 h 681"/>
                  <a:gd name="T140" fmla="*/ 496 w 496"/>
                  <a:gd name="T141" fmla="*/ 681 h 681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96" h="681">
                    <a:moveTo>
                      <a:pt x="5" y="97"/>
                    </a:moveTo>
                    <a:lnTo>
                      <a:pt x="34" y="102"/>
                    </a:lnTo>
                    <a:lnTo>
                      <a:pt x="91" y="63"/>
                    </a:lnTo>
                    <a:lnTo>
                      <a:pt x="131" y="51"/>
                    </a:lnTo>
                    <a:lnTo>
                      <a:pt x="165" y="63"/>
                    </a:lnTo>
                    <a:lnTo>
                      <a:pt x="222" y="0"/>
                    </a:lnTo>
                    <a:lnTo>
                      <a:pt x="251" y="40"/>
                    </a:lnTo>
                    <a:lnTo>
                      <a:pt x="291" y="34"/>
                    </a:lnTo>
                    <a:lnTo>
                      <a:pt x="319" y="0"/>
                    </a:lnTo>
                    <a:lnTo>
                      <a:pt x="336" y="11"/>
                    </a:lnTo>
                    <a:lnTo>
                      <a:pt x="336" y="40"/>
                    </a:lnTo>
                    <a:lnTo>
                      <a:pt x="410" y="119"/>
                    </a:lnTo>
                    <a:lnTo>
                      <a:pt x="388" y="153"/>
                    </a:lnTo>
                    <a:lnTo>
                      <a:pt x="428" y="210"/>
                    </a:lnTo>
                    <a:lnTo>
                      <a:pt x="422" y="238"/>
                    </a:lnTo>
                    <a:lnTo>
                      <a:pt x="445" y="272"/>
                    </a:lnTo>
                    <a:lnTo>
                      <a:pt x="439" y="374"/>
                    </a:lnTo>
                    <a:lnTo>
                      <a:pt x="496" y="403"/>
                    </a:lnTo>
                    <a:lnTo>
                      <a:pt x="479" y="437"/>
                    </a:lnTo>
                    <a:lnTo>
                      <a:pt x="496" y="488"/>
                    </a:lnTo>
                    <a:lnTo>
                      <a:pt x="468" y="494"/>
                    </a:lnTo>
                    <a:lnTo>
                      <a:pt x="456" y="533"/>
                    </a:lnTo>
                    <a:lnTo>
                      <a:pt x="428" y="545"/>
                    </a:lnTo>
                    <a:lnTo>
                      <a:pt x="428" y="607"/>
                    </a:lnTo>
                    <a:lnTo>
                      <a:pt x="416" y="618"/>
                    </a:lnTo>
                    <a:lnTo>
                      <a:pt x="342" y="596"/>
                    </a:lnTo>
                    <a:lnTo>
                      <a:pt x="342" y="647"/>
                    </a:lnTo>
                    <a:lnTo>
                      <a:pt x="331" y="681"/>
                    </a:lnTo>
                    <a:lnTo>
                      <a:pt x="205" y="607"/>
                    </a:lnTo>
                    <a:lnTo>
                      <a:pt x="154" y="635"/>
                    </a:lnTo>
                    <a:lnTo>
                      <a:pt x="148" y="601"/>
                    </a:lnTo>
                    <a:lnTo>
                      <a:pt x="125" y="579"/>
                    </a:lnTo>
                    <a:lnTo>
                      <a:pt x="125" y="545"/>
                    </a:lnTo>
                    <a:lnTo>
                      <a:pt x="108" y="511"/>
                    </a:lnTo>
                    <a:lnTo>
                      <a:pt x="45" y="516"/>
                    </a:lnTo>
                    <a:lnTo>
                      <a:pt x="22" y="477"/>
                    </a:lnTo>
                    <a:lnTo>
                      <a:pt x="34" y="403"/>
                    </a:lnTo>
                    <a:lnTo>
                      <a:pt x="5" y="397"/>
                    </a:lnTo>
                    <a:lnTo>
                      <a:pt x="0" y="374"/>
                    </a:lnTo>
                    <a:lnTo>
                      <a:pt x="34" y="340"/>
                    </a:lnTo>
                    <a:lnTo>
                      <a:pt x="11" y="295"/>
                    </a:lnTo>
                    <a:lnTo>
                      <a:pt x="62" y="221"/>
                    </a:lnTo>
                    <a:lnTo>
                      <a:pt x="57" y="187"/>
                    </a:lnTo>
                    <a:lnTo>
                      <a:pt x="11" y="182"/>
                    </a:lnTo>
                    <a:lnTo>
                      <a:pt x="0" y="136"/>
                    </a:lnTo>
                    <a:lnTo>
                      <a:pt x="5" y="97"/>
                    </a:lnTo>
                    <a:close/>
                  </a:path>
                </a:pathLst>
              </a:custGeom>
              <a:solidFill>
                <a:srgbClr val="95B3D7"/>
              </a:solidFill>
              <a:ln w="15875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7" name="Freeform 90">
                <a:extLst>
                  <a:ext uri="{FF2B5EF4-FFF2-40B4-BE49-F238E27FC236}">
                    <a16:creationId xmlns="" xmlns:a16="http://schemas.microsoft.com/office/drawing/2014/main" id="{21825E9D-97D3-4D93-8E54-8EB0428BE3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9" y="3307"/>
                <a:ext cx="573" cy="635"/>
              </a:xfrm>
              <a:custGeom>
                <a:avLst/>
                <a:gdLst/>
                <a:ahLst/>
                <a:cxnLst>
                  <a:cxn ang="0">
                    <a:pos x="69" y="102"/>
                  </a:cxn>
                  <a:cxn ang="0">
                    <a:pos x="183" y="74"/>
                  </a:cxn>
                  <a:cxn ang="0">
                    <a:pos x="189" y="45"/>
                  </a:cxn>
                  <a:cxn ang="0">
                    <a:pos x="234" y="39"/>
                  </a:cxn>
                  <a:cxn ang="0">
                    <a:pos x="263" y="108"/>
                  </a:cxn>
                  <a:cxn ang="0">
                    <a:pos x="360" y="51"/>
                  </a:cxn>
                  <a:cxn ang="0">
                    <a:pos x="377" y="0"/>
                  </a:cxn>
                  <a:cxn ang="0">
                    <a:pos x="417" y="0"/>
                  </a:cxn>
                  <a:cxn ang="0">
                    <a:pos x="440" y="34"/>
                  </a:cxn>
                  <a:cxn ang="0">
                    <a:pos x="554" y="39"/>
                  </a:cxn>
                  <a:cxn ang="0">
                    <a:pos x="571" y="74"/>
                  </a:cxn>
                  <a:cxn ang="0">
                    <a:pos x="554" y="108"/>
                  </a:cxn>
                  <a:cxn ang="0">
                    <a:pos x="503" y="153"/>
                  </a:cxn>
                  <a:cxn ang="0">
                    <a:pos x="463" y="147"/>
                  </a:cxn>
                  <a:cxn ang="0">
                    <a:pos x="457" y="187"/>
                  </a:cxn>
                  <a:cxn ang="0">
                    <a:pos x="474" y="227"/>
                  </a:cxn>
                  <a:cxn ang="0">
                    <a:pos x="520" y="238"/>
                  </a:cxn>
                  <a:cxn ang="0">
                    <a:pos x="525" y="272"/>
                  </a:cxn>
                  <a:cxn ang="0">
                    <a:pos x="474" y="346"/>
                  </a:cxn>
                  <a:cxn ang="0">
                    <a:pos x="491" y="385"/>
                  </a:cxn>
                  <a:cxn ang="0">
                    <a:pos x="457" y="419"/>
                  </a:cxn>
                  <a:cxn ang="0">
                    <a:pos x="463" y="448"/>
                  </a:cxn>
                  <a:cxn ang="0">
                    <a:pos x="497" y="448"/>
                  </a:cxn>
                  <a:cxn ang="0">
                    <a:pos x="485" y="522"/>
                  </a:cxn>
                  <a:cxn ang="0">
                    <a:pos x="457" y="539"/>
                  </a:cxn>
                  <a:cxn ang="0">
                    <a:pos x="434" y="539"/>
                  </a:cxn>
                  <a:cxn ang="0">
                    <a:pos x="417" y="567"/>
                  </a:cxn>
                  <a:cxn ang="0">
                    <a:pos x="451" y="573"/>
                  </a:cxn>
                  <a:cxn ang="0">
                    <a:pos x="451" y="601"/>
                  </a:cxn>
                  <a:cxn ang="0">
                    <a:pos x="400" y="590"/>
                  </a:cxn>
                  <a:cxn ang="0">
                    <a:pos x="360" y="635"/>
                  </a:cxn>
                  <a:cxn ang="0">
                    <a:pos x="331" y="607"/>
                  </a:cxn>
                  <a:cxn ang="0">
                    <a:pos x="280" y="595"/>
                  </a:cxn>
                  <a:cxn ang="0">
                    <a:pos x="269" y="612"/>
                  </a:cxn>
                  <a:cxn ang="0">
                    <a:pos x="166" y="612"/>
                  </a:cxn>
                  <a:cxn ang="0">
                    <a:pos x="160" y="539"/>
                  </a:cxn>
                  <a:cxn ang="0">
                    <a:pos x="126" y="499"/>
                  </a:cxn>
                  <a:cxn ang="0">
                    <a:pos x="132" y="476"/>
                  </a:cxn>
                  <a:cxn ang="0">
                    <a:pos x="80" y="442"/>
                  </a:cxn>
                  <a:cxn ang="0">
                    <a:pos x="18" y="454"/>
                  </a:cxn>
                  <a:cxn ang="0">
                    <a:pos x="0" y="402"/>
                  </a:cxn>
                  <a:cxn ang="0">
                    <a:pos x="18" y="351"/>
                  </a:cxn>
                  <a:cxn ang="0">
                    <a:pos x="12" y="312"/>
                  </a:cxn>
                  <a:cxn ang="0">
                    <a:pos x="46" y="272"/>
                  </a:cxn>
                  <a:cxn ang="0">
                    <a:pos x="23" y="227"/>
                  </a:cxn>
                  <a:cxn ang="0">
                    <a:pos x="80" y="221"/>
                  </a:cxn>
                  <a:cxn ang="0">
                    <a:pos x="63" y="147"/>
                  </a:cxn>
                  <a:cxn ang="0">
                    <a:pos x="69" y="102"/>
                  </a:cxn>
                </a:cxnLst>
                <a:rect l="0" t="0" r="r" b="b"/>
                <a:pathLst>
                  <a:path w="571" h="635">
                    <a:moveTo>
                      <a:pt x="69" y="102"/>
                    </a:moveTo>
                    <a:lnTo>
                      <a:pt x="183" y="74"/>
                    </a:lnTo>
                    <a:lnTo>
                      <a:pt x="189" y="45"/>
                    </a:lnTo>
                    <a:lnTo>
                      <a:pt x="234" y="39"/>
                    </a:lnTo>
                    <a:lnTo>
                      <a:pt x="263" y="108"/>
                    </a:lnTo>
                    <a:lnTo>
                      <a:pt x="360" y="51"/>
                    </a:lnTo>
                    <a:lnTo>
                      <a:pt x="377" y="0"/>
                    </a:lnTo>
                    <a:lnTo>
                      <a:pt x="417" y="0"/>
                    </a:lnTo>
                    <a:lnTo>
                      <a:pt x="440" y="34"/>
                    </a:lnTo>
                    <a:lnTo>
                      <a:pt x="554" y="39"/>
                    </a:lnTo>
                    <a:lnTo>
                      <a:pt x="571" y="74"/>
                    </a:lnTo>
                    <a:lnTo>
                      <a:pt x="554" y="108"/>
                    </a:lnTo>
                    <a:lnTo>
                      <a:pt x="503" y="153"/>
                    </a:lnTo>
                    <a:lnTo>
                      <a:pt x="463" y="147"/>
                    </a:lnTo>
                    <a:lnTo>
                      <a:pt x="457" y="187"/>
                    </a:lnTo>
                    <a:lnTo>
                      <a:pt x="474" y="227"/>
                    </a:lnTo>
                    <a:lnTo>
                      <a:pt x="520" y="238"/>
                    </a:lnTo>
                    <a:lnTo>
                      <a:pt x="525" y="272"/>
                    </a:lnTo>
                    <a:lnTo>
                      <a:pt x="474" y="346"/>
                    </a:lnTo>
                    <a:lnTo>
                      <a:pt x="491" y="385"/>
                    </a:lnTo>
                    <a:lnTo>
                      <a:pt x="457" y="419"/>
                    </a:lnTo>
                    <a:lnTo>
                      <a:pt x="463" y="448"/>
                    </a:lnTo>
                    <a:lnTo>
                      <a:pt x="497" y="448"/>
                    </a:lnTo>
                    <a:lnTo>
                      <a:pt x="485" y="522"/>
                    </a:lnTo>
                    <a:lnTo>
                      <a:pt x="457" y="539"/>
                    </a:lnTo>
                    <a:lnTo>
                      <a:pt x="434" y="539"/>
                    </a:lnTo>
                    <a:lnTo>
                      <a:pt x="417" y="567"/>
                    </a:lnTo>
                    <a:lnTo>
                      <a:pt x="451" y="573"/>
                    </a:lnTo>
                    <a:lnTo>
                      <a:pt x="451" y="601"/>
                    </a:lnTo>
                    <a:lnTo>
                      <a:pt x="400" y="590"/>
                    </a:lnTo>
                    <a:lnTo>
                      <a:pt x="360" y="635"/>
                    </a:lnTo>
                    <a:lnTo>
                      <a:pt x="331" y="607"/>
                    </a:lnTo>
                    <a:lnTo>
                      <a:pt x="280" y="595"/>
                    </a:lnTo>
                    <a:lnTo>
                      <a:pt x="269" y="612"/>
                    </a:lnTo>
                    <a:lnTo>
                      <a:pt x="166" y="612"/>
                    </a:lnTo>
                    <a:lnTo>
                      <a:pt x="160" y="539"/>
                    </a:lnTo>
                    <a:lnTo>
                      <a:pt x="126" y="499"/>
                    </a:lnTo>
                    <a:lnTo>
                      <a:pt x="132" y="476"/>
                    </a:lnTo>
                    <a:lnTo>
                      <a:pt x="80" y="442"/>
                    </a:lnTo>
                    <a:lnTo>
                      <a:pt x="18" y="454"/>
                    </a:lnTo>
                    <a:lnTo>
                      <a:pt x="0" y="402"/>
                    </a:lnTo>
                    <a:lnTo>
                      <a:pt x="18" y="351"/>
                    </a:lnTo>
                    <a:lnTo>
                      <a:pt x="12" y="312"/>
                    </a:lnTo>
                    <a:lnTo>
                      <a:pt x="46" y="272"/>
                    </a:lnTo>
                    <a:lnTo>
                      <a:pt x="23" y="227"/>
                    </a:lnTo>
                    <a:lnTo>
                      <a:pt x="80" y="221"/>
                    </a:lnTo>
                    <a:lnTo>
                      <a:pt x="63" y="147"/>
                    </a:lnTo>
                    <a:lnTo>
                      <a:pt x="69" y="102"/>
                    </a:lnTo>
                    <a:close/>
                  </a:path>
                </a:pathLst>
              </a:custGeom>
              <a:solidFill>
                <a:srgbClr val="FCD5B5"/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8" name="Freeform 92">
                <a:extLst>
                  <a:ext uri="{FF2B5EF4-FFF2-40B4-BE49-F238E27FC236}">
                    <a16:creationId xmlns="" xmlns:a16="http://schemas.microsoft.com/office/drawing/2014/main" id="{10A8A89E-4B23-48C8-8BE1-83107E04F6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" y="3380"/>
                <a:ext cx="636" cy="765"/>
              </a:xfrm>
              <a:custGeom>
                <a:avLst/>
                <a:gdLst/>
                <a:ahLst/>
                <a:cxnLst>
                  <a:cxn ang="0">
                    <a:pos x="114" y="164"/>
                  </a:cxn>
                  <a:cxn ang="0">
                    <a:pos x="160" y="119"/>
                  </a:cxn>
                  <a:cxn ang="0">
                    <a:pos x="206" y="124"/>
                  </a:cxn>
                  <a:cxn ang="0">
                    <a:pos x="229" y="107"/>
                  </a:cxn>
                  <a:cxn ang="0">
                    <a:pos x="280" y="124"/>
                  </a:cxn>
                  <a:cxn ang="0">
                    <a:pos x="343" y="107"/>
                  </a:cxn>
                  <a:cxn ang="0">
                    <a:pos x="394" y="141"/>
                  </a:cxn>
                  <a:cxn ang="0">
                    <a:pos x="423" y="96"/>
                  </a:cxn>
                  <a:cxn ang="0">
                    <a:pos x="474" y="68"/>
                  </a:cxn>
                  <a:cxn ang="0">
                    <a:pos x="463" y="28"/>
                  </a:cxn>
                  <a:cxn ang="0">
                    <a:pos x="502" y="0"/>
                  </a:cxn>
                  <a:cxn ang="0">
                    <a:pos x="525" y="0"/>
                  </a:cxn>
                  <a:cxn ang="0">
                    <a:pos x="542" y="56"/>
                  </a:cxn>
                  <a:cxn ang="0">
                    <a:pos x="571" y="62"/>
                  </a:cxn>
                  <a:cxn ang="0">
                    <a:pos x="622" y="34"/>
                  </a:cxn>
                  <a:cxn ang="0">
                    <a:pos x="617" y="79"/>
                  </a:cxn>
                  <a:cxn ang="0">
                    <a:pos x="634" y="147"/>
                  </a:cxn>
                  <a:cxn ang="0">
                    <a:pos x="577" y="158"/>
                  </a:cxn>
                  <a:cxn ang="0">
                    <a:pos x="599" y="198"/>
                  </a:cxn>
                  <a:cxn ang="0">
                    <a:pos x="565" y="238"/>
                  </a:cxn>
                  <a:cxn ang="0">
                    <a:pos x="565" y="277"/>
                  </a:cxn>
                  <a:cxn ang="0">
                    <a:pos x="548" y="328"/>
                  </a:cxn>
                  <a:cxn ang="0">
                    <a:pos x="508" y="345"/>
                  </a:cxn>
                  <a:cxn ang="0">
                    <a:pos x="514" y="402"/>
                  </a:cxn>
                  <a:cxn ang="0">
                    <a:pos x="491" y="425"/>
                  </a:cxn>
                  <a:cxn ang="0">
                    <a:pos x="457" y="408"/>
                  </a:cxn>
                  <a:cxn ang="0">
                    <a:pos x="423" y="442"/>
                  </a:cxn>
                  <a:cxn ang="0">
                    <a:pos x="417" y="510"/>
                  </a:cxn>
                  <a:cxn ang="0">
                    <a:pos x="360" y="555"/>
                  </a:cxn>
                  <a:cxn ang="0">
                    <a:pos x="280" y="578"/>
                  </a:cxn>
                  <a:cxn ang="0">
                    <a:pos x="251" y="657"/>
                  </a:cxn>
                  <a:cxn ang="0">
                    <a:pos x="200" y="680"/>
                  </a:cxn>
                  <a:cxn ang="0">
                    <a:pos x="166" y="742"/>
                  </a:cxn>
                  <a:cxn ang="0">
                    <a:pos x="126" y="742"/>
                  </a:cxn>
                  <a:cxn ang="0">
                    <a:pos x="63" y="765"/>
                  </a:cxn>
                  <a:cxn ang="0">
                    <a:pos x="35" y="691"/>
                  </a:cxn>
                  <a:cxn ang="0">
                    <a:pos x="46" y="589"/>
                  </a:cxn>
                  <a:cxn ang="0">
                    <a:pos x="17" y="578"/>
                  </a:cxn>
                  <a:cxn ang="0">
                    <a:pos x="17" y="544"/>
                  </a:cxn>
                  <a:cxn ang="0">
                    <a:pos x="0" y="527"/>
                  </a:cxn>
                  <a:cxn ang="0">
                    <a:pos x="63" y="453"/>
                  </a:cxn>
                  <a:cxn ang="0">
                    <a:pos x="109" y="436"/>
                  </a:cxn>
                  <a:cxn ang="0">
                    <a:pos x="103" y="402"/>
                  </a:cxn>
                  <a:cxn ang="0">
                    <a:pos x="80" y="385"/>
                  </a:cxn>
                  <a:cxn ang="0">
                    <a:pos x="86" y="328"/>
                  </a:cxn>
                  <a:cxn ang="0">
                    <a:pos x="114" y="311"/>
                  </a:cxn>
                  <a:cxn ang="0">
                    <a:pos x="92" y="272"/>
                  </a:cxn>
                  <a:cxn ang="0">
                    <a:pos x="86" y="226"/>
                  </a:cxn>
                  <a:cxn ang="0">
                    <a:pos x="114" y="164"/>
                  </a:cxn>
                </a:cxnLst>
                <a:rect l="0" t="0" r="r" b="b"/>
                <a:pathLst>
                  <a:path w="634" h="765">
                    <a:moveTo>
                      <a:pt x="114" y="164"/>
                    </a:moveTo>
                    <a:lnTo>
                      <a:pt x="160" y="119"/>
                    </a:lnTo>
                    <a:lnTo>
                      <a:pt x="206" y="124"/>
                    </a:lnTo>
                    <a:lnTo>
                      <a:pt x="229" y="107"/>
                    </a:lnTo>
                    <a:lnTo>
                      <a:pt x="280" y="124"/>
                    </a:lnTo>
                    <a:lnTo>
                      <a:pt x="343" y="107"/>
                    </a:lnTo>
                    <a:lnTo>
                      <a:pt x="394" y="141"/>
                    </a:lnTo>
                    <a:lnTo>
                      <a:pt x="423" y="96"/>
                    </a:lnTo>
                    <a:lnTo>
                      <a:pt x="474" y="68"/>
                    </a:lnTo>
                    <a:lnTo>
                      <a:pt x="463" y="28"/>
                    </a:lnTo>
                    <a:lnTo>
                      <a:pt x="502" y="0"/>
                    </a:lnTo>
                    <a:lnTo>
                      <a:pt x="525" y="0"/>
                    </a:lnTo>
                    <a:lnTo>
                      <a:pt x="542" y="56"/>
                    </a:lnTo>
                    <a:lnTo>
                      <a:pt x="571" y="62"/>
                    </a:lnTo>
                    <a:lnTo>
                      <a:pt x="622" y="34"/>
                    </a:lnTo>
                    <a:lnTo>
                      <a:pt x="617" y="79"/>
                    </a:lnTo>
                    <a:lnTo>
                      <a:pt x="634" y="147"/>
                    </a:lnTo>
                    <a:lnTo>
                      <a:pt x="577" y="158"/>
                    </a:lnTo>
                    <a:lnTo>
                      <a:pt x="599" y="198"/>
                    </a:lnTo>
                    <a:lnTo>
                      <a:pt x="565" y="238"/>
                    </a:lnTo>
                    <a:lnTo>
                      <a:pt x="565" y="277"/>
                    </a:lnTo>
                    <a:lnTo>
                      <a:pt x="548" y="328"/>
                    </a:lnTo>
                    <a:lnTo>
                      <a:pt x="508" y="345"/>
                    </a:lnTo>
                    <a:lnTo>
                      <a:pt x="514" y="402"/>
                    </a:lnTo>
                    <a:lnTo>
                      <a:pt x="491" y="425"/>
                    </a:lnTo>
                    <a:lnTo>
                      <a:pt x="457" y="408"/>
                    </a:lnTo>
                    <a:lnTo>
                      <a:pt x="423" y="442"/>
                    </a:lnTo>
                    <a:lnTo>
                      <a:pt x="417" y="510"/>
                    </a:lnTo>
                    <a:lnTo>
                      <a:pt x="360" y="555"/>
                    </a:lnTo>
                    <a:lnTo>
                      <a:pt x="280" y="578"/>
                    </a:lnTo>
                    <a:lnTo>
                      <a:pt x="251" y="657"/>
                    </a:lnTo>
                    <a:lnTo>
                      <a:pt x="200" y="680"/>
                    </a:lnTo>
                    <a:lnTo>
                      <a:pt x="166" y="742"/>
                    </a:lnTo>
                    <a:lnTo>
                      <a:pt x="126" y="742"/>
                    </a:lnTo>
                    <a:lnTo>
                      <a:pt x="63" y="765"/>
                    </a:lnTo>
                    <a:lnTo>
                      <a:pt x="35" y="691"/>
                    </a:lnTo>
                    <a:lnTo>
                      <a:pt x="46" y="589"/>
                    </a:lnTo>
                    <a:lnTo>
                      <a:pt x="17" y="578"/>
                    </a:lnTo>
                    <a:lnTo>
                      <a:pt x="17" y="544"/>
                    </a:lnTo>
                    <a:lnTo>
                      <a:pt x="0" y="527"/>
                    </a:lnTo>
                    <a:lnTo>
                      <a:pt x="63" y="453"/>
                    </a:lnTo>
                    <a:lnTo>
                      <a:pt x="109" y="436"/>
                    </a:lnTo>
                    <a:lnTo>
                      <a:pt x="103" y="402"/>
                    </a:lnTo>
                    <a:lnTo>
                      <a:pt x="80" y="385"/>
                    </a:lnTo>
                    <a:lnTo>
                      <a:pt x="86" y="328"/>
                    </a:lnTo>
                    <a:lnTo>
                      <a:pt x="114" y="311"/>
                    </a:lnTo>
                    <a:lnTo>
                      <a:pt x="92" y="272"/>
                    </a:lnTo>
                    <a:lnTo>
                      <a:pt x="86" y="226"/>
                    </a:lnTo>
                    <a:lnTo>
                      <a:pt x="114" y="164"/>
                    </a:lnTo>
                    <a:close/>
                  </a:path>
                </a:pathLst>
              </a:custGeom>
              <a:solidFill>
                <a:srgbClr val="95B3D7"/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9" name="Freeform 94">
                <a:extLst>
                  <a:ext uri="{FF2B5EF4-FFF2-40B4-BE49-F238E27FC236}">
                    <a16:creationId xmlns="" xmlns:a16="http://schemas.microsoft.com/office/drawing/2014/main" id="{F766B4BE-F5B2-4F43-8D82-97E422981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" y="3707"/>
                <a:ext cx="548" cy="521"/>
              </a:xfrm>
              <a:custGeom>
                <a:avLst/>
                <a:gdLst/>
                <a:ahLst/>
                <a:cxnLst>
                  <a:cxn ang="0">
                    <a:pos x="285" y="80"/>
                  </a:cxn>
                  <a:cxn ang="0">
                    <a:pos x="314" y="97"/>
                  </a:cxn>
                  <a:cxn ang="0">
                    <a:pos x="336" y="74"/>
                  </a:cxn>
                  <a:cxn ang="0">
                    <a:pos x="331" y="12"/>
                  </a:cxn>
                  <a:cxn ang="0">
                    <a:pos x="376" y="0"/>
                  </a:cxn>
                  <a:cxn ang="0">
                    <a:pos x="394" y="46"/>
                  </a:cxn>
                  <a:cxn ang="0">
                    <a:pos x="456" y="34"/>
                  </a:cxn>
                  <a:cxn ang="0">
                    <a:pos x="508" y="69"/>
                  </a:cxn>
                  <a:cxn ang="0">
                    <a:pos x="502" y="97"/>
                  </a:cxn>
                  <a:cxn ang="0">
                    <a:pos x="530" y="137"/>
                  </a:cxn>
                  <a:cxn ang="0">
                    <a:pos x="542" y="205"/>
                  </a:cxn>
                  <a:cxn ang="0">
                    <a:pos x="548" y="244"/>
                  </a:cxn>
                  <a:cxn ang="0">
                    <a:pos x="473" y="324"/>
                  </a:cxn>
                  <a:cxn ang="0">
                    <a:pos x="399" y="301"/>
                  </a:cxn>
                  <a:cxn ang="0">
                    <a:pos x="399" y="466"/>
                  </a:cxn>
                  <a:cxn ang="0">
                    <a:pos x="354" y="500"/>
                  </a:cxn>
                  <a:cxn ang="0">
                    <a:pos x="308" y="471"/>
                  </a:cxn>
                  <a:cxn ang="0">
                    <a:pos x="279" y="500"/>
                  </a:cxn>
                  <a:cxn ang="0">
                    <a:pos x="262" y="483"/>
                  </a:cxn>
                  <a:cxn ang="0">
                    <a:pos x="239" y="522"/>
                  </a:cxn>
                  <a:cxn ang="0">
                    <a:pos x="217" y="522"/>
                  </a:cxn>
                  <a:cxn ang="0">
                    <a:pos x="217" y="488"/>
                  </a:cxn>
                  <a:cxn ang="0">
                    <a:pos x="257" y="460"/>
                  </a:cxn>
                  <a:cxn ang="0">
                    <a:pos x="234" y="426"/>
                  </a:cxn>
                  <a:cxn ang="0">
                    <a:pos x="205" y="397"/>
                  </a:cxn>
                  <a:cxn ang="0">
                    <a:pos x="142" y="380"/>
                  </a:cxn>
                  <a:cxn ang="0">
                    <a:pos x="91" y="397"/>
                  </a:cxn>
                  <a:cxn ang="0">
                    <a:pos x="74" y="449"/>
                  </a:cxn>
                  <a:cxn ang="0">
                    <a:pos x="57" y="466"/>
                  </a:cxn>
                  <a:cxn ang="0">
                    <a:pos x="0" y="420"/>
                  </a:cxn>
                  <a:cxn ang="0">
                    <a:pos x="28" y="352"/>
                  </a:cxn>
                  <a:cxn ang="0">
                    <a:pos x="74" y="329"/>
                  </a:cxn>
                  <a:cxn ang="0">
                    <a:pos x="108" y="250"/>
                  </a:cxn>
                  <a:cxn ang="0">
                    <a:pos x="182" y="227"/>
                  </a:cxn>
                  <a:cxn ang="0">
                    <a:pos x="245" y="182"/>
                  </a:cxn>
                  <a:cxn ang="0">
                    <a:pos x="251" y="114"/>
                  </a:cxn>
                  <a:cxn ang="0">
                    <a:pos x="285" y="80"/>
                  </a:cxn>
                </a:cxnLst>
                <a:rect l="0" t="0" r="r" b="b"/>
                <a:pathLst>
                  <a:path w="548" h="522">
                    <a:moveTo>
                      <a:pt x="285" y="80"/>
                    </a:moveTo>
                    <a:lnTo>
                      <a:pt x="314" y="97"/>
                    </a:lnTo>
                    <a:lnTo>
                      <a:pt x="336" y="74"/>
                    </a:lnTo>
                    <a:lnTo>
                      <a:pt x="331" y="12"/>
                    </a:lnTo>
                    <a:lnTo>
                      <a:pt x="376" y="0"/>
                    </a:lnTo>
                    <a:lnTo>
                      <a:pt x="394" y="46"/>
                    </a:lnTo>
                    <a:lnTo>
                      <a:pt x="456" y="34"/>
                    </a:lnTo>
                    <a:lnTo>
                      <a:pt x="508" y="69"/>
                    </a:lnTo>
                    <a:lnTo>
                      <a:pt x="502" y="97"/>
                    </a:lnTo>
                    <a:lnTo>
                      <a:pt x="530" y="137"/>
                    </a:lnTo>
                    <a:lnTo>
                      <a:pt x="542" y="205"/>
                    </a:lnTo>
                    <a:lnTo>
                      <a:pt x="548" y="244"/>
                    </a:lnTo>
                    <a:lnTo>
                      <a:pt x="473" y="324"/>
                    </a:lnTo>
                    <a:lnTo>
                      <a:pt x="399" y="301"/>
                    </a:lnTo>
                    <a:lnTo>
                      <a:pt x="399" y="466"/>
                    </a:lnTo>
                    <a:lnTo>
                      <a:pt x="354" y="500"/>
                    </a:lnTo>
                    <a:lnTo>
                      <a:pt x="308" y="471"/>
                    </a:lnTo>
                    <a:lnTo>
                      <a:pt x="279" y="500"/>
                    </a:lnTo>
                    <a:lnTo>
                      <a:pt x="262" y="483"/>
                    </a:lnTo>
                    <a:lnTo>
                      <a:pt x="239" y="522"/>
                    </a:lnTo>
                    <a:lnTo>
                      <a:pt x="217" y="522"/>
                    </a:lnTo>
                    <a:lnTo>
                      <a:pt x="217" y="488"/>
                    </a:lnTo>
                    <a:lnTo>
                      <a:pt x="257" y="460"/>
                    </a:lnTo>
                    <a:lnTo>
                      <a:pt x="234" y="426"/>
                    </a:lnTo>
                    <a:lnTo>
                      <a:pt x="205" y="397"/>
                    </a:lnTo>
                    <a:lnTo>
                      <a:pt x="142" y="380"/>
                    </a:lnTo>
                    <a:lnTo>
                      <a:pt x="91" y="397"/>
                    </a:lnTo>
                    <a:lnTo>
                      <a:pt x="74" y="449"/>
                    </a:lnTo>
                    <a:lnTo>
                      <a:pt x="57" y="466"/>
                    </a:lnTo>
                    <a:lnTo>
                      <a:pt x="0" y="420"/>
                    </a:lnTo>
                    <a:lnTo>
                      <a:pt x="28" y="352"/>
                    </a:lnTo>
                    <a:lnTo>
                      <a:pt x="74" y="329"/>
                    </a:lnTo>
                    <a:lnTo>
                      <a:pt x="108" y="250"/>
                    </a:lnTo>
                    <a:lnTo>
                      <a:pt x="182" y="227"/>
                    </a:lnTo>
                    <a:lnTo>
                      <a:pt x="245" y="182"/>
                    </a:lnTo>
                    <a:lnTo>
                      <a:pt x="251" y="114"/>
                    </a:lnTo>
                    <a:lnTo>
                      <a:pt x="285" y="80"/>
                    </a:lnTo>
                    <a:close/>
                  </a:path>
                </a:pathLst>
              </a:custGeom>
              <a:solidFill>
                <a:srgbClr val="B9CDE5"/>
              </a:solidFill>
              <a:ln w="0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0" name="Freeform 96">
                <a:extLst>
                  <a:ext uri="{FF2B5EF4-FFF2-40B4-BE49-F238E27FC236}">
                    <a16:creationId xmlns="" xmlns:a16="http://schemas.microsoft.com/office/drawing/2014/main" id="{179F1656-1633-4D02-A045-DDBCE21FB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6" y="3832"/>
                <a:ext cx="764" cy="433"/>
              </a:xfrm>
              <a:custGeom>
                <a:avLst/>
                <a:gdLst/>
                <a:ahLst/>
                <a:cxnLst>
                  <a:cxn ang="0">
                    <a:pos x="137" y="85"/>
                  </a:cxn>
                  <a:cxn ang="0">
                    <a:pos x="234" y="91"/>
                  </a:cxn>
                  <a:cxn ang="0">
                    <a:pos x="251" y="74"/>
                  </a:cxn>
                  <a:cxn ang="0">
                    <a:pos x="302" y="80"/>
                  </a:cxn>
                  <a:cxn ang="0">
                    <a:pos x="325" y="108"/>
                  </a:cxn>
                  <a:cxn ang="0">
                    <a:pos x="365" y="68"/>
                  </a:cxn>
                  <a:cxn ang="0">
                    <a:pos x="422" y="80"/>
                  </a:cxn>
                  <a:cxn ang="0">
                    <a:pos x="422" y="51"/>
                  </a:cxn>
                  <a:cxn ang="0">
                    <a:pos x="382" y="40"/>
                  </a:cxn>
                  <a:cxn ang="0">
                    <a:pos x="399" y="12"/>
                  </a:cxn>
                  <a:cxn ang="0">
                    <a:pos x="422" y="17"/>
                  </a:cxn>
                  <a:cxn ang="0">
                    <a:pos x="451" y="0"/>
                  </a:cxn>
                  <a:cxn ang="0">
                    <a:pos x="479" y="40"/>
                  </a:cxn>
                  <a:cxn ang="0">
                    <a:pos x="542" y="34"/>
                  </a:cxn>
                  <a:cxn ang="0">
                    <a:pos x="559" y="68"/>
                  </a:cxn>
                  <a:cxn ang="0">
                    <a:pos x="553" y="102"/>
                  </a:cxn>
                  <a:cxn ang="0">
                    <a:pos x="582" y="119"/>
                  </a:cxn>
                  <a:cxn ang="0">
                    <a:pos x="582" y="153"/>
                  </a:cxn>
                  <a:cxn ang="0">
                    <a:pos x="639" y="131"/>
                  </a:cxn>
                  <a:cxn ang="0">
                    <a:pos x="765" y="199"/>
                  </a:cxn>
                  <a:cxn ang="0">
                    <a:pos x="759" y="221"/>
                  </a:cxn>
                  <a:cxn ang="0">
                    <a:pos x="725" y="238"/>
                  </a:cxn>
                  <a:cxn ang="0">
                    <a:pos x="673" y="307"/>
                  </a:cxn>
                  <a:cxn ang="0">
                    <a:pos x="645" y="318"/>
                  </a:cxn>
                  <a:cxn ang="0">
                    <a:pos x="650" y="335"/>
                  </a:cxn>
                  <a:cxn ang="0">
                    <a:pos x="588" y="341"/>
                  </a:cxn>
                  <a:cxn ang="0">
                    <a:pos x="559" y="369"/>
                  </a:cxn>
                  <a:cxn ang="0">
                    <a:pos x="502" y="363"/>
                  </a:cxn>
                  <a:cxn ang="0">
                    <a:pos x="445" y="426"/>
                  </a:cxn>
                  <a:cxn ang="0">
                    <a:pos x="422" y="397"/>
                  </a:cxn>
                  <a:cxn ang="0">
                    <a:pos x="405" y="409"/>
                  </a:cxn>
                  <a:cxn ang="0">
                    <a:pos x="365" y="392"/>
                  </a:cxn>
                  <a:cxn ang="0">
                    <a:pos x="319" y="431"/>
                  </a:cxn>
                  <a:cxn ang="0">
                    <a:pos x="262" y="386"/>
                  </a:cxn>
                  <a:cxn ang="0">
                    <a:pos x="222" y="369"/>
                  </a:cxn>
                  <a:cxn ang="0">
                    <a:pos x="143" y="369"/>
                  </a:cxn>
                  <a:cxn ang="0">
                    <a:pos x="108" y="409"/>
                  </a:cxn>
                  <a:cxn ang="0">
                    <a:pos x="114" y="358"/>
                  </a:cxn>
                  <a:cxn ang="0">
                    <a:pos x="86" y="324"/>
                  </a:cxn>
                  <a:cxn ang="0">
                    <a:pos x="63" y="369"/>
                  </a:cxn>
                  <a:cxn ang="0">
                    <a:pos x="46" y="341"/>
                  </a:cxn>
                  <a:cxn ang="0">
                    <a:pos x="23" y="363"/>
                  </a:cxn>
                  <a:cxn ang="0">
                    <a:pos x="17" y="346"/>
                  </a:cxn>
                  <a:cxn ang="0">
                    <a:pos x="0" y="346"/>
                  </a:cxn>
                  <a:cxn ang="0">
                    <a:pos x="0" y="182"/>
                  </a:cxn>
                  <a:cxn ang="0">
                    <a:pos x="68" y="199"/>
                  </a:cxn>
                  <a:cxn ang="0">
                    <a:pos x="143" y="131"/>
                  </a:cxn>
                  <a:cxn ang="0">
                    <a:pos x="137" y="85"/>
                  </a:cxn>
                </a:cxnLst>
                <a:rect l="0" t="0" r="r" b="b"/>
                <a:pathLst>
                  <a:path w="765" h="431">
                    <a:moveTo>
                      <a:pt x="137" y="85"/>
                    </a:moveTo>
                    <a:lnTo>
                      <a:pt x="234" y="91"/>
                    </a:lnTo>
                    <a:lnTo>
                      <a:pt x="251" y="74"/>
                    </a:lnTo>
                    <a:lnTo>
                      <a:pt x="302" y="80"/>
                    </a:lnTo>
                    <a:lnTo>
                      <a:pt x="325" y="108"/>
                    </a:lnTo>
                    <a:lnTo>
                      <a:pt x="365" y="68"/>
                    </a:lnTo>
                    <a:lnTo>
                      <a:pt x="422" y="80"/>
                    </a:lnTo>
                    <a:lnTo>
                      <a:pt x="422" y="51"/>
                    </a:lnTo>
                    <a:lnTo>
                      <a:pt x="382" y="40"/>
                    </a:lnTo>
                    <a:lnTo>
                      <a:pt x="399" y="12"/>
                    </a:lnTo>
                    <a:lnTo>
                      <a:pt x="422" y="17"/>
                    </a:lnTo>
                    <a:lnTo>
                      <a:pt x="451" y="0"/>
                    </a:lnTo>
                    <a:lnTo>
                      <a:pt x="479" y="40"/>
                    </a:lnTo>
                    <a:lnTo>
                      <a:pt x="542" y="34"/>
                    </a:lnTo>
                    <a:lnTo>
                      <a:pt x="559" y="68"/>
                    </a:lnTo>
                    <a:lnTo>
                      <a:pt x="553" y="102"/>
                    </a:lnTo>
                    <a:lnTo>
                      <a:pt x="582" y="119"/>
                    </a:lnTo>
                    <a:lnTo>
                      <a:pt x="582" y="153"/>
                    </a:lnTo>
                    <a:lnTo>
                      <a:pt x="639" y="131"/>
                    </a:lnTo>
                    <a:lnTo>
                      <a:pt x="765" y="199"/>
                    </a:lnTo>
                    <a:lnTo>
                      <a:pt x="759" y="221"/>
                    </a:lnTo>
                    <a:lnTo>
                      <a:pt x="725" y="238"/>
                    </a:lnTo>
                    <a:lnTo>
                      <a:pt x="673" y="307"/>
                    </a:lnTo>
                    <a:lnTo>
                      <a:pt x="645" y="318"/>
                    </a:lnTo>
                    <a:lnTo>
                      <a:pt x="650" y="335"/>
                    </a:lnTo>
                    <a:lnTo>
                      <a:pt x="588" y="341"/>
                    </a:lnTo>
                    <a:lnTo>
                      <a:pt x="559" y="369"/>
                    </a:lnTo>
                    <a:lnTo>
                      <a:pt x="502" y="363"/>
                    </a:lnTo>
                    <a:lnTo>
                      <a:pt x="445" y="426"/>
                    </a:lnTo>
                    <a:lnTo>
                      <a:pt x="422" y="397"/>
                    </a:lnTo>
                    <a:lnTo>
                      <a:pt x="405" y="409"/>
                    </a:lnTo>
                    <a:lnTo>
                      <a:pt x="365" y="392"/>
                    </a:lnTo>
                    <a:lnTo>
                      <a:pt x="319" y="431"/>
                    </a:lnTo>
                    <a:lnTo>
                      <a:pt x="262" y="386"/>
                    </a:lnTo>
                    <a:lnTo>
                      <a:pt x="222" y="369"/>
                    </a:lnTo>
                    <a:lnTo>
                      <a:pt x="143" y="369"/>
                    </a:lnTo>
                    <a:lnTo>
                      <a:pt x="108" y="409"/>
                    </a:lnTo>
                    <a:lnTo>
                      <a:pt x="114" y="358"/>
                    </a:lnTo>
                    <a:lnTo>
                      <a:pt x="86" y="324"/>
                    </a:lnTo>
                    <a:lnTo>
                      <a:pt x="63" y="369"/>
                    </a:lnTo>
                    <a:lnTo>
                      <a:pt x="46" y="341"/>
                    </a:lnTo>
                    <a:lnTo>
                      <a:pt x="23" y="363"/>
                    </a:lnTo>
                    <a:lnTo>
                      <a:pt x="17" y="346"/>
                    </a:lnTo>
                    <a:lnTo>
                      <a:pt x="0" y="346"/>
                    </a:lnTo>
                    <a:lnTo>
                      <a:pt x="0" y="182"/>
                    </a:lnTo>
                    <a:lnTo>
                      <a:pt x="68" y="199"/>
                    </a:lnTo>
                    <a:lnTo>
                      <a:pt x="143" y="131"/>
                    </a:lnTo>
                    <a:lnTo>
                      <a:pt x="137" y="85"/>
                    </a:lnTo>
                    <a:close/>
                  </a:path>
                </a:pathLst>
              </a:custGeom>
              <a:solidFill>
                <a:srgbClr val="4F81BD">
                  <a:lumMod val="40000"/>
                  <a:lumOff val="60000"/>
                </a:srgbClr>
              </a:solidFill>
              <a:ln w="15875" cap="flat" cmpd="sng" algn="ctr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1" name="Rectangle 102">
                <a:extLst>
                  <a:ext uri="{FF2B5EF4-FFF2-40B4-BE49-F238E27FC236}">
                    <a16:creationId xmlns="" xmlns:a16="http://schemas.microsoft.com/office/drawing/2014/main" id="{EB93F892-ECF1-4943-AB19-0384532F3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8" y="2791"/>
                <a:ext cx="391" cy="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Кимрский</a:t>
                </a:r>
                <a:endParaRPr kumimoji="0" lang="ru-RU" altLang="ru-RU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Rectangle 105">
                <a:extLst>
                  <a:ext uri="{FF2B5EF4-FFF2-40B4-BE49-F238E27FC236}">
                    <a16:creationId xmlns="" xmlns:a16="http://schemas.microsoft.com/office/drawing/2014/main" id="{BB4CD723-B3DB-4452-86FB-99348F9E1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0" y="2183"/>
                <a:ext cx="509" cy="10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Кесовогорский</a:t>
                </a:r>
                <a:endParaRPr kumimoji="0" lang="ru-RU" altLang="ru-RU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" name="Rectangle 111">
                <a:extLst>
                  <a:ext uri="{FF2B5EF4-FFF2-40B4-BE49-F238E27FC236}">
                    <a16:creationId xmlns="" xmlns:a16="http://schemas.microsoft.com/office/drawing/2014/main" id="{26D630AB-4B50-4391-8873-3155E794B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8" y="2692"/>
                <a:ext cx="438" cy="10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Калязинский</a:t>
                </a:r>
              </a:p>
            </p:txBody>
          </p:sp>
          <p:sp>
            <p:nvSpPr>
              <p:cNvPr id="124" name="Rectangle 114">
                <a:extLst>
                  <a:ext uri="{FF2B5EF4-FFF2-40B4-BE49-F238E27FC236}">
                    <a16:creationId xmlns="" xmlns:a16="http://schemas.microsoft.com/office/drawing/2014/main" id="{E0F7B021-505D-466A-BB61-A95BD5C67C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0" y="2031"/>
                <a:ext cx="463" cy="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Сонковский</a:t>
                </a:r>
                <a:endParaRPr kumimoji="0" lang="ru-RU" altLang="ru-RU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" name="Rectangle 117">
                <a:extLst>
                  <a:ext uri="{FF2B5EF4-FFF2-40B4-BE49-F238E27FC236}">
                    <a16:creationId xmlns="" xmlns:a16="http://schemas.microsoft.com/office/drawing/2014/main" id="{453BCE52-1472-4794-8EBD-2DBB71408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6" y="1718"/>
                <a:ext cx="580" cy="101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Краснохолмский</a:t>
                </a:r>
              </a:p>
            </p:txBody>
          </p:sp>
          <p:sp>
            <p:nvSpPr>
              <p:cNvPr id="126" name="Rectangle 120">
                <a:extLst>
                  <a:ext uri="{FF2B5EF4-FFF2-40B4-BE49-F238E27FC236}">
                    <a16:creationId xmlns="" xmlns:a16="http://schemas.microsoft.com/office/drawing/2014/main" id="{DDA35627-018E-49BB-BEA8-179DEA09C7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5" y="1370"/>
                <a:ext cx="458" cy="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Сандовский</a:t>
                </a:r>
                <a:endParaRPr kumimoji="0" lang="ru-RU" altLang="ru-RU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" name="Rectangle 123">
                <a:extLst>
                  <a:ext uri="{FF2B5EF4-FFF2-40B4-BE49-F238E27FC236}">
                    <a16:creationId xmlns="" xmlns:a16="http://schemas.microsoft.com/office/drawing/2014/main" id="{58961EBE-114C-4EB6-8C39-23BE182F8A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6" y="1290"/>
                <a:ext cx="519" cy="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Весьегонский</a:t>
                </a:r>
                <a:endParaRPr kumimoji="0" lang="ru-RU" altLang="ru-RU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" name="Rectangle 126">
                <a:extLst>
                  <a:ext uri="{FF2B5EF4-FFF2-40B4-BE49-F238E27FC236}">
                    <a16:creationId xmlns="" xmlns:a16="http://schemas.microsoft.com/office/drawing/2014/main" id="{37D2D469-C39D-4795-8931-0E41FFA279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3" y="2140"/>
                <a:ext cx="336" cy="10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Бежецкий</a:t>
                </a:r>
                <a:endPara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9" name="Rectangle 129">
                <a:extLst>
                  <a:ext uri="{FF2B5EF4-FFF2-40B4-BE49-F238E27FC236}">
                    <a16:creationId xmlns="" xmlns:a16="http://schemas.microsoft.com/office/drawing/2014/main" id="{91CD61D3-0F01-48EE-9EF9-D19EA7AF4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1" y="1583"/>
                <a:ext cx="463" cy="10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Молоковский</a:t>
                </a:r>
                <a:endParaRPr kumimoji="0" lang="ru-RU" altLang="ru-RU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" name="Rectangle 132">
                <a:extLst>
                  <a:ext uri="{FF2B5EF4-FFF2-40B4-BE49-F238E27FC236}">
                    <a16:creationId xmlns="" xmlns:a16="http://schemas.microsoft.com/office/drawing/2014/main" id="{6C0437EC-E30F-44F7-AFD4-E79F7D5029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1526"/>
                <a:ext cx="248" cy="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Лесной</a:t>
                </a:r>
              </a:p>
            </p:txBody>
          </p:sp>
          <p:sp>
            <p:nvSpPr>
              <p:cNvPr id="131" name="Rectangle 135">
                <a:extLst>
                  <a:ext uri="{FF2B5EF4-FFF2-40B4-BE49-F238E27FC236}">
                    <a16:creationId xmlns="" xmlns:a16="http://schemas.microsoft.com/office/drawing/2014/main" id="{5AB93AD0-28E8-425D-ABF1-2D71A20C3A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2" y="2358"/>
                <a:ext cx="468" cy="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Спировский</a:t>
                </a:r>
                <a:endParaRPr kumimoji="0" lang="ru-RU" altLang="ru-RU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" name="Rectangle 138">
                <a:extLst>
                  <a:ext uri="{FF2B5EF4-FFF2-40B4-BE49-F238E27FC236}">
                    <a16:creationId xmlns="" xmlns:a16="http://schemas.microsoft.com/office/drawing/2014/main" id="{06C7796A-59C7-4E4C-B59C-C96336B22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0" y="2016"/>
                <a:ext cx="572" cy="10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Максатихинский</a:t>
                </a:r>
                <a:endParaRPr kumimoji="0" lang="ru-RU" altLang="ru-RU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" name="Rectangle 141">
                <a:extLst>
                  <a:ext uri="{FF2B5EF4-FFF2-40B4-BE49-F238E27FC236}">
                    <a16:creationId xmlns="" xmlns:a16="http://schemas.microsoft.com/office/drawing/2014/main" id="{69D95E63-D459-4D2F-8828-3E78D35BD1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9" y="2490"/>
                <a:ext cx="500" cy="10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Рамешковский</a:t>
                </a:r>
                <a:endParaRPr kumimoji="0" lang="ru-RU" altLang="ru-RU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" name="Rectangle 144">
                <a:extLst>
                  <a:ext uri="{FF2B5EF4-FFF2-40B4-BE49-F238E27FC236}">
                    <a16:creationId xmlns="" xmlns:a16="http://schemas.microsoft.com/office/drawing/2014/main" id="{5A9EAD93-2285-4C45-8791-FDD6D42290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6" y="3196"/>
                <a:ext cx="464" cy="10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Конаковский </a:t>
                </a:r>
              </a:p>
            </p:txBody>
          </p:sp>
          <p:sp>
            <p:nvSpPr>
              <p:cNvPr id="135" name="Rectangle 147">
                <a:extLst>
                  <a:ext uri="{FF2B5EF4-FFF2-40B4-BE49-F238E27FC236}">
                    <a16:creationId xmlns="" xmlns:a16="http://schemas.microsoft.com/office/drawing/2014/main" id="{E3D71B01-A745-43FE-BEC2-6CE03A4AB8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0" y="2707"/>
                <a:ext cx="512" cy="30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Калининский</a:t>
                </a:r>
                <a:r>
                  <a:rPr kumimoji="0" lang="ru-RU" altLang="ru-RU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kumimoji="0" lang="ru-RU" altLang="ru-RU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" name="Rectangle 150">
                <a:extLst>
                  <a:ext uri="{FF2B5EF4-FFF2-40B4-BE49-F238E27FC236}">
                    <a16:creationId xmlns="" xmlns:a16="http://schemas.microsoft.com/office/drawing/2014/main" id="{B58E5587-280E-4686-BC83-D3B727464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7" y="3240"/>
                <a:ext cx="412" cy="22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Старицкий</a:t>
                </a:r>
                <a:r>
                  <a:rPr kumimoji="0" lang="ru-RU" altLang="ru-RU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kumimoji="0" lang="ru-RU" altLang="ru-RU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" name="Rectangle 153">
                <a:extLst>
                  <a:ext uri="{FF2B5EF4-FFF2-40B4-BE49-F238E27FC236}">
                    <a16:creationId xmlns="" xmlns:a16="http://schemas.microsoft.com/office/drawing/2014/main" id="{E79FE366-8E3E-4117-B92A-AFBBA73343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2" y="2701"/>
                <a:ext cx="476" cy="30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Торжокский</a:t>
                </a:r>
                <a:r>
                  <a:rPr kumimoji="0" lang="ru-RU" altLang="ru-RU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kumimoji="0" lang="ru-RU" altLang="ru-RU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8" name="Rectangle 156">
                <a:extLst>
                  <a:ext uri="{FF2B5EF4-FFF2-40B4-BE49-F238E27FC236}">
                    <a16:creationId xmlns="" xmlns:a16="http://schemas.microsoft.com/office/drawing/2014/main" id="{02E0DE89-6DA8-4588-A98F-9F615276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5" y="2600"/>
                <a:ext cx="556" cy="10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Лихославльский</a:t>
                </a:r>
                <a:endParaRPr kumimoji="0" lang="ru-RU" altLang="ru-RU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" name="Rectangle 159">
                <a:extLst>
                  <a:ext uri="{FF2B5EF4-FFF2-40B4-BE49-F238E27FC236}">
                    <a16:creationId xmlns="" xmlns:a16="http://schemas.microsoft.com/office/drawing/2014/main" id="{F0BBFB68-6D73-4778-8C2E-34C7AEC1B9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1" y="3445"/>
                <a:ext cx="374" cy="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Ржевский</a:t>
                </a:r>
                <a:endParaRPr kumimoji="0" lang="ru-RU" altLang="ru-RU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" name="Rectangle 162">
                <a:extLst>
                  <a:ext uri="{FF2B5EF4-FFF2-40B4-BE49-F238E27FC236}">
                    <a16:creationId xmlns="" xmlns:a16="http://schemas.microsoft.com/office/drawing/2014/main" id="{A67F183C-E5BC-4F00-90FE-16EA93FC5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8" y="2224"/>
                <a:ext cx="566" cy="10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Вышневолоцкий</a:t>
                </a:r>
                <a:endParaRPr kumimoji="0" lang="ru-RU" altLang="ru-RU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1" name="Rectangle 168">
                <a:extLst>
                  <a:ext uri="{FF2B5EF4-FFF2-40B4-BE49-F238E27FC236}">
                    <a16:creationId xmlns="" xmlns:a16="http://schemas.microsoft.com/office/drawing/2014/main" id="{BE775366-B02F-448D-A574-F8D3DB354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9" y="1744"/>
                <a:ext cx="571" cy="29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Бологовский</a:t>
                </a:r>
                <a:r>
                  <a:rPr kumimoji="0" lang="ru-RU" altLang="ru-RU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kumimoji="0" lang="ru-RU" altLang="ru-RU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2" name="Rectangle 171">
                <a:extLst>
                  <a:ext uri="{FF2B5EF4-FFF2-40B4-BE49-F238E27FC236}">
                    <a16:creationId xmlns="" xmlns:a16="http://schemas.microsoft.com/office/drawing/2014/main" id="{5354037D-C2CC-4B59-B869-7FF48970CE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6" y="2148"/>
                <a:ext cx="438" cy="305"/>
              </a:xfrm>
              <a:prstGeom prst="rect">
                <a:avLst/>
              </a:prstGeom>
              <a:noFill/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Фировский</a:t>
                </a:r>
                <a:r>
                  <a:rPr kumimoji="0" lang="ru-RU" altLang="ru-RU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kumimoji="0" lang="ru-RU" altLang="ru-RU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" name="Rectangle 174">
                <a:extLst>
                  <a:ext uri="{FF2B5EF4-FFF2-40B4-BE49-F238E27FC236}">
                    <a16:creationId xmlns="" xmlns:a16="http://schemas.microsoft.com/office/drawing/2014/main" id="{FFE8E390-E3AD-406A-8FB7-8C3FDA4A6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3" y="2732"/>
                <a:ext cx="511" cy="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Кувшиновский</a:t>
                </a:r>
                <a:endParaRPr kumimoji="0" lang="ru-RU" altLang="ru-RU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" name="Rectangle 177">
                <a:extLst>
                  <a:ext uri="{FF2B5EF4-FFF2-40B4-BE49-F238E27FC236}">
                    <a16:creationId xmlns="" xmlns:a16="http://schemas.microsoft.com/office/drawing/2014/main" id="{9A63ACE1-4D9F-414B-A2E7-B4460A63B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7" y="3051"/>
                <a:ext cx="606" cy="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Селижаровский</a:t>
                </a:r>
                <a:endParaRPr kumimoji="0" lang="ru-RU" altLang="ru-RU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" name="Rectangle 183">
                <a:extLst>
                  <a:ext uri="{FF2B5EF4-FFF2-40B4-BE49-F238E27FC236}">
                    <a16:creationId xmlns="" xmlns:a16="http://schemas.microsoft.com/office/drawing/2014/main" id="{FC4B1F3E-2328-4931-8504-19A004DFB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6" y="2627"/>
                <a:ext cx="472" cy="36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Пеновский</a:t>
                </a:r>
                <a:r>
                  <a:rPr kumimoji="0" lang="ru-RU" altLang="ru-RU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" name="Rectangle 186">
                <a:extLst>
                  <a:ext uri="{FF2B5EF4-FFF2-40B4-BE49-F238E27FC236}">
                    <a16:creationId xmlns="" xmlns:a16="http://schemas.microsoft.com/office/drawing/2014/main" id="{D91AA51D-C319-4B93-80C9-5BD84243C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8" y="3146"/>
                <a:ext cx="585" cy="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Андреапольский </a:t>
                </a:r>
              </a:p>
            </p:txBody>
          </p:sp>
          <p:sp>
            <p:nvSpPr>
              <p:cNvPr id="147" name="Rectangle 189">
                <a:extLst>
                  <a:ext uri="{FF2B5EF4-FFF2-40B4-BE49-F238E27FC236}">
                    <a16:creationId xmlns="" xmlns:a16="http://schemas.microsoft.com/office/drawing/2014/main" id="{F9BA047B-703B-4354-8DA6-027C15F62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" y="3277"/>
                <a:ext cx="460" cy="11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Торопецкий</a:t>
                </a:r>
                <a:endParaRPr kumimoji="0" lang="ru-RU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8" name="Rectangle 192">
                <a:extLst>
                  <a:ext uri="{FF2B5EF4-FFF2-40B4-BE49-F238E27FC236}">
                    <a16:creationId xmlns="" xmlns:a16="http://schemas.microsoft.com/office/drawing/2014/main" id="{B4CEF911-65CD-4C27-8A80-BBA42C611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7" y="3698"/>
                <a:ext cx="397" cy="10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Зубцовский</a:t>
                </a:r>
              </a:p>
            </p:txBody>
          </p:sp>
          <p:sp>
            <p:nvSpPr>
              <p:cNvPr id="149" name="Rectangle 195">
                <a:extLst>
                  <a:ext uri="{FF2B5EF4-FFF2-40B4-BE49-F238E27FC236}">
                    <a16:creationId xmlns="" xmlns:a16="http://schemas.microsoft.com/office/drawing/2014/main" id="{A2C9E710-5F73-456E-9498-F268951D0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7" y="3540"/>
                <a:ext cx="474" cy="30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Оленинский</a:t>
                </a:r>
                <a:r>
                  <a:rPr kumimoji="0" lang="ru-RU" altLang="ru-RU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kumimoji="0" lang="ru-RU" altLang="ru-RU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" name="Rectangle 198">
                <a:extLst>
                  <a:ext uri="{FF2B5EF4-FFF2-40B4-BE49-F238E27FC236}">
                    <a16:creationId xmlns="" xmlns:a16="http://schemas.microsoft.com/office/drawing/2014/main" id="{20416BC7-DAEC-4242-A013-A97DEFBC47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8" y="3565"/>
                <a:ext cx="510" cy="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lIns="0" tIns="0" rIns="0" bIns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Нелидовский</a:t>
                </a: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kumimoji="0" lang="ru-RU" altLang="ru-RU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1" name="Rectangle 201">
                <a:extLst>
                  <a:ext uri="{FF2B5EF4-FFF2-40B4-BE49-F238E27FC236}">
                    <a16:creationId xmlns="" xmlns:a16="http://schemas.microsoft.com/office/drawing/2014/main" id="{4B79609B-F005-4B50-9A67-4AB012ACEE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2" y="3557"/>
                <a:ext cx="652" cy="3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Западнодвинский</a:t>
                </a:r>
                <a:r>
                  <a:rPr kumimoji="0" lang="ru-RU" altLang="ru-RU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kumimoji="0" lang="ru-RU" altLang="ru-RU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" name="Rectangle 204">
                <a:extLst>
                  <a:ext uri="{FF2B5EF4-FFF2-40B4-BE49-F238E27FC236}">
                    <a16:creationId xmlns="" xmlns:a16="http://schemas.microsoft.com/office/drawing/2014/main" id="{934B1817-B0E8-4BE3-A8AC-BF819B305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5" y="3921"/>
                <a:ext cx="420" cy="10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Жарковский</a:t>
                </a:r>
              </a:p>
            </p:txBody>
          </p:sp>
        </p:grpSp>
        <p:sp>
          <p:nvSpPr>
            <p:cNvPr id="82" name="Rectangle 208">
              <a:extLst>
                <a:ext uri="{FF2B5EF4-FFF2-40B4-BE49-F238E27FC236}">
                  <a16:creationId xmlns="" xmlns:a16="http://schemas.microsoft.com/office/drawing/2014/main" id="{7E281360-770C-4638-9C0B-FFDCC77D66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9" y="3998"/>
              <a:ext cx="314" cy="10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Бельский</a:t>
              </a:r>
              <a:endParaRPr kumimoji="0" lang="ru-RU" altLang="ru-RU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Rectangle 211">
              <a:extLst>
                <a:ext uri="{FF2B5EF4-FFF2-40B4-BE49-F238E27FC236}">
                  <a16:creationId xmlns="" xmlns:a16="http://schemas.microsoft.com/office/drawing/2014/main" id="{FDF83C17-557B-4D2A-B63D-E4C7507C6A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" y="3175"/>
              <a:ext cx="367" cy="129"/>
            </a:xfrm>
            <a:prstGeom prst="rect">
              <a:avLst/>
            </a:prstGeom>
            <a:solidFill>
              <a:srgbClr val="FCD5B5"/>
            </a:solidFill>
            <a:ln>
              <a:noFill/>
            </a:ln>
          </p:spPr>
          <p:txBody>
            <a:bodyPr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г</a:t>
              </a:r>
              <a:r>
                <a:rPr kumimoji="0" lang="ru-RU" altLang="ru-RU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.Тверь</a:t>
              </a:r>
              <a:endParaRPr kumimoji="0" lang="ru-RU" altLang="ru-RU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Rectangle 298">
              <a:extLst>
                <a:ext uri="{FF2B5EF4-FFF2-40B4-BE49-F238E27FC236}">
                  <a16:creationId xmlns="" xmlns:a16="http://schemas.microsoft.com/office/drawing/2014/main" id="{71F83FBE-2BF5-4886-94FE-610C1E28B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3197"/>
              <a:ext cx="0" cy="57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8" name="Rectangle 198">
            <a:extLst>
              <a:ext uri="{FF2B5EF4-FFF2-40B4-BE49-F238E27FC236}">
                <a16:creationId xmlns:a16="http://schemas.microsoft.com/office/drawing/2014/main" xmlns="" id="{CCD3450B-90DA-4B67-BA6F-F21FE4CC09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6249" y="3483691"/>
            <a:ext cx="1065259" cy="1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None/>
            </a:pP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Осташковский</a:t>
            </a:r>
            <a:endParaRPr lang="ru-RU" altLang="ru-RU" sz="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Rectangle 198">
            <a:extLst>
              <a:ext uri="{FF2B5EF4-FFF2-40B4-BE49-F238E27FC236}">
                <a16:creationId xmlns:a16="http://schemas.microsoft.com/office/drawing/2014/main" xmlns="" id="{510477BB-5A23-4478-BBA3-3B08F87414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6156" y="2345723"/>
            <a:ext cx="1481066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1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Удомельский 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altLang="ru-RU" sz="800" b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Rectangle 198">
            <a:extLst>
              <a:ext uri="{FF2B5EF4-FFF2-40B4-BE49-F238E27FC236}">
                <a16:creationId xmlns:a16="http://schemas.microsoft.com/office/drawing/2014/main" xmlns="" id="{A867B2C0-FA45-438C-8D57-AF0387CA92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706" y="3234078"/>
            <a:ext cx="776917" cy="13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1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Кашинский  </a:t>
            </a:r>
            <a:endParaRPr lang="ru-RU" altLang="ru-RU" sz="800" b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Rectangle 198">
            <a:extLst>
              <a:ext uri="{FF2B5EF4-FFF2-40B4-BE49-F238E27FC236}">
                <a16:creationId xmlns:a16="http://schemas.microsoft.com/office/drawing/2014/main" xmlns="" id="{CCD3450B-90DA-4B67-BA6F-F21FE4CC09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671" y="2123858"/>
            <a:ext cx="1052938" cy="147733"/>
          </a:xfrm>
          <a:prstGeom prst="rect">
            <a:avLst/>
          </a:prstGeom>
          <a:solidFill>
            <a:srgbClr val="FCD5B5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None/>
            </a:pP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</a:t>
            </a:r>
            <a:r>
              <a:rPr lang="ru-RU" alt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Озерный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Блок-схема: узел 2"/>
          <p:cNvSpPr/>
          <p:nvPr/>
        </p:nvSpPr>
        <p:spPr>
          <a:xfrm>
            <a:off x="5515869" y="4400197"/>
            <a:ext cx="91601" cy="70267"/>
          </a:xfrm>
          <a:prstGeom prst="flowChartConnector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6" name="Блок-схема: узел 155"/>
          <p:cNvSpPr/>
          <p:nvPr/>
        </p:nvSpPr>
        <p:spPr>
          <a:xfrm>
            <a:off x="3965183" y="2014172"/>
            <a:ext cx="91601" cy="70267"/>
          </a:xfrm>
          <a:prstGeom prst="flowChartConnector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477" y="1006678"/>
            <a:ext cx="415363" cy="415363"/>
          </a:xfrm>
          <a:prstGeom prst="rect">
            <a:avLst/>
          </a:prstGeom>
        </p:spPr>
      </p:pic>
      <p:pic>
        <p:nvPicPr>
          <p:cNvPr id="232" name="Рисунок 2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628" y="1117690"/>
            <a:ext cx="415363" cy="415363"/>
          </a:xfrm>
          <a:prstGeom prst="rect">
            <a:avLst/>
          </a:prstGeom>
        </p:spPr>
      </p:pic>
      <p:pic>
        <p:nvPicPr>
          <p:cNvPr id="233" name="Рисунок 2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683" y="1650898"/>
            <a:ext cx="415363" cy="415363"/>
          </a:xfrm>
          <a:prstGeom prst="rect">
            <a:avLst/>
          </a:prstGeom>
        </p:spPr>
      </p:pic>
      <p:pic>
        <p:nvPicPr>
          <p:cNvPr id="234" name="Рисунок 2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373" y="3498803"/>
            <a:ext cx="415363" cy="415363"/>
          </a:xfrm>
          <a:prstGeom prst="rect">
            <a:avLst/>
          </a:prstGeom>
        </p:spPr>
      </p:pic>
      <p:pic>
        <p:nvPicPr>
          <p:cNvPr id="235" name="Рисунок 2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682" y="4087177"/>
            <a:ext cx="415363" cy="415363"/>
          </a:xfrm>
          <a:prstGeom prst="rect">
            <a:avLst/>
          </a:prstGeom>
        </p:spPr>
      </p:pic>
      <p:pic>
        <p:nvPicPr>
          <p:cNvPr id="236" name="Рисунок 2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917" y="2765629"/>
            <a:ext cx="415363" cy="415363"/>
          </a:xfrm>
          <a:prstGeom prst="rect">
            <a:avLst/>
          </a:prstGeom>
        </p:spPr>
      </p:pic>
      <p:pic>
        <p:nvPicPr>
          <p:cNvPr id="237" name="Рисунок 2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467" y="4575015"/>
            <a:ext cx="415363" cy="415363"/>
          </a:xfrm>
          <a:prstGeom prst="rect">
            <a:avLst/>
          </a:prstGeom>
        </p:spPr>
      </p:pic>
      <p:pic>
        <p:nvPicPr>
          <p:cNvPr id="238" name="Рисунок 2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245" y="3943445"/>
            <a:ext cx="415363" cy="415363"/>
          </a:xfrm>
          <a:prstGeom prst="rect">
            <a:avLst/>
          </a:prstGeom>
        </p:spPr>
      </p:pic>
      <p:pic>
        <p:nvPicPr>
          <p:cNvPr id="239" name="Рисунок 2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964" y="3148303"/>
            <a:ext cx="415363" cy="415363"/>
          </a:xfrm>
          <a:prstGeom prst="rect">
            <a:avLst/>
          </a:prstGeom>
        </p:spPr>
      </p:pic>
      <p:pic>
        <p:nvPicPr>
          <p:cNvPr id="240" name="Рисунок 2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20" y="4279499"/>
            <a:ext cx="415363" cy="415363"/>
          </a:xfrm>
          <a:prstGeom prst="rect">
            <a:avLst/>
          </a:prstGeom>
        </p:spPr>
      </p:pic>
      <p:pic>
        <p:nvPicPr>
          <p:cNvPr id="241" name="Рисунок 2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999" y="4736237"/>
            <a:ext cx="415363" cy="415363"/>
          </a:xfrm>
          <a:prstGeom prst="rect">
            <a:avLst/>
          </a:prstGeom>
        </p:spPr>
      </p:pic>
      <p:pic>
        <p:nvPicPr>
          <p:cNvPr id="242" name="Рисунок 2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337" y="3473322"/>
            <a:ext cx="415363" cy="415363"/>
          </a:xfrm>
          <a:prstGeom prst="rect">
            <a:avLst/>
          </a:prstGeom>
        </p:spPr>
      </p:pic>
      <p:pic>
        <p:nvPicPr>
          <p:cNvPr id="243" name="Рисунок 2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538" y="2266614"/>
            <a:ext cx="415363" cy="415363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/>
          </p:nvPr>
        </p:nvGraphicFramePr>
        <p:xfrm>
          <a:off x="9008715" y="1281647"/>
          <a:ext cx="2660368" cy="505591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946934"/>
                <a:gridCol w="713434"/>
              </a:tblGrid>
              <a:tr h="34347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Тверская область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cap="none" spc="50" dirty="0" smtClean="0">
                          <a:ln w="0"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267</a:t>
                      </a:r>
                      <a:r>
                        <a:rPr lang="ru-RU" sz="1600" b="1" cap="none" spc="50" dirty="0" smtClean="0">
                          <a:ln w="0"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ru-RU" sz="1600" b="1" cap="none" spc="50" dirty="0">
                        <a:ln w="0">
                          <a:noFill/>
                        </a:ln>
                        <a:solidFill>
                          <a:schemeClr val="tx1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3479">
                <a:tc>
                  <a:txBody>
                    <a:bodyPr/>
                    <a:lstStyle/>
                    <a:p>
                      <a:r>
                        <a:rPr lang="ru-RU" sz="1400" b="0" cap="none" spc="50" dirty="0" smtClean="0">
                          <a:ln w="0"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Тверь</a:t>
                      </a:r>
                      <a:endParaRPr lang="ru-RU" sz="1400" b="0" cap="none" spc="50" dirty="0">
                        <a:ln w="0">
                          <a:noFill/>
                        </a:ln>
                        <a:solidFill>
                          <a:schemeClr val="tx1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</a:tr>
              <a:tr h="364903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Осташковский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г/о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</a:tr>
              <a:tr h="364903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Кимрский м/о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</a:tr>
              <a:tr h="364903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Ржевский м/о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</a:tr>
              <a:tr h="364903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Нелидовский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м/о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</a:tr>
              <a:tr h="364903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Торопецкий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м/о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</a:tr>
              <a:tr h="364903">
                <a:tc>
                  <a:txBody>
                    <a:bodyPr/>
                    <a:lstStyle/>
                    <a:p>
                      <a:r>
                        <a:rPr lang="ru-RU" sz="1400" b="0" cap="none" spc="50" dirty="0" smtClean="0">
                          <a:ln w="0"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Весьегонский</a:t>
                      </a:r>
                      <a:r>
                        <a:rPr lang="ru-RU" sz="1400" b="0" cap="none" spc="50" baseline="0" dirty="0" smtClean="0">
                          <a:ln w="0"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м/о</a:t>
                      </a:r>
                      <a:endParaRPr lang="ru-RU" sz="1400" b="0" cap="none" spc="50" dirty="0">
                        <a:ln w="0">
                          <a:noFill/>
                        </a:ln>
                        <a:solidFill>
                          <a:schemeClr val="tx1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</a:tr>
              <a:tr h="364903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Селижаровский м/о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</a:tr>
              <a:tr h="364903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Пеновский м/о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</a:tr>
              <a:tr h="364903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ЗАТО Озерный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</a:tr>
              <a:tr h="364903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Сандовский м/о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</a:tr>
              <a:tr h="366522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Сонковский м/о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</a:tr>
              <a:tr h="353400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Спировский м/о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EF9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03512" y="6446304"/>
            <a:ext cx="7128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Количество гостиниц, включенных в Реестр классифицированных средств размещения на 01.12.2024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41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C46B3-AA28-4186-86B8-B0244424D187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368660"/>
            <a:ext cx="11532604" cy="806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ru-RU" sz="2700" b="1" dirty="0" smtClean="0">
                <a:latin typeface="Arial Black" panose="020B0A04020102020204" pitchFamily="34" charset="0"/>
              </a:rPr>
              <a:t>Налог на доходы физических лиц и страховые </a:t>
            </a:r>
            <a:r>
              <a:rPr lang="ru-RU" sz="27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взносы </a:t>
            </a:r>
            <a:r>
              <a:rPr lang="ru-RU" sz="1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Федеральный </a:t>
            </a:r>
            <a:r>
              <a:rPr lang="ru-RU" sz="1200" dirty="0">
                <a:latin typeface="Arial Black" panose="020B0A04020102020204" pitchFamily="34" charset="0"/>
                <a:cs typeface="Arial" panose="020B0604020202020204" pitchFamily="34" charset="0"/>
              </a:rPr>
              <a:t>Закон от 12.07.2024 № </a:t>
            </a:r>
            <a:r>
              <a:rPr lang="ru-RU" sz="1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176-ФЗ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52084" y="5481228"/>
            <a:ext cx="3708412" cy="8280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object 5"/>
          <p:cNvSpPr txBox="1"/>
          <p:nvPr/>
        </p:nvSpPr>
        <p:spPr>
          <a:xfrm>
            <a:off x="587388" y="1376772"/>
            <a:ext cx="5318125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b="1" spc="-25" dirty="0">
                <a:solidFill>
                  <a:srgbClr val="252525"/>
                </a:solidFill>
                <a:latin typeface="Tahoma"/>
                <a:cs typeface="Tahoma"/>
              </a:rPr>
              <a:t>Изменение прогрессивной </a:t>
            </a:r>
            <a:r>
              <a:rPr sz="1400" b="1" spc="-80" dirty="0">
                <a:solidFill>
                  <a:srgbClr val="252525"/>
                </a:solidFill>
                <a:latin typeface="Tahoma"/>
                <a:cs typeface="Tahoma"/>
              </a:rPr>
              <a:t>шкалы </a:t>
            </a:r>
            <a:r>
              <a:rPr sz="1400" b="1" spc="-55" dirty="0">
                <a:solidFill>
                  <a:srgbClr val="252525"/>
                </a:solidFill>
                <a:latin typeface="Tahoma"/>
                <a:cs typeface="Tahoma"/>
              </a:rPr>
              <a:t>налогообложения</a:t>
            </a:r>
            <a:r>
              <a:rPr sz="1400" b="1" spc="-210" dirty="0">
                <a:solidFill>
                  <a:srgbClr val="252525"/>
                </a:solidFill>
                <a:latin typeface="Tahoma"/>
                <a:cs typeface="Tahoma"/>
              </a:rPr>
              <a:t> </a:t>
            </a:r>
            <a:r>
              <a:rPr sz="1400" b="1" spc="-5" dirty="0">
                <a:solidFill>
                  <a:srgbClr val="252525"/>
                </a:solidFill>
                <a:latin typeface="Tahoma"/>
                <a:cs typeface="Tahoma"/>
              </a:rPr>
              <a:t>НДФЛ  </a:t>
            </a:r>
            <a:r>
              <a:rPr sz="1400" spc="90" dirty="0">
                <a:solidFill>
                  <a:srgbClr val="252525"/>
                </a:solidFill>
                <a:latin typeface="Calibri"/>
                <a:cs typeface="Calibri"/>
              </a:rPr>
              <a:t>(отдельные </a:t>
            </a:r>
            <a:r>
              <a:rPr sz="1400" spc="110" dirty="0">
                <a:solidFill>
                  <a:srgbClr val="252525"/>
                </a:solidFill>
                <a:latin typeface="Calibri"/>
                <a:cs typeface="Calibri"/>
              </a:rPr>
              <a:t>шкалы </a:t>
            </a:r>
            <a:r>
              <a:rPr sz="1400" spc="120" dirty="0">
                <a:solidFill>
                  <a:srgbClr val="252525"/>
                </a:solidFill>
                <a:latin typeface="Calibri"/>
                <a:cs typeface="Calibri"/>
              </a:rPr>
              <a:t>в зависимости </a:t>
            </a:r>
            <a:r>
              <a:rPr sz="1400" spc="114" dirty="0">
                <a:solidFill>
                  <a:srgbClr val="252525"/>
                </a:solidFill>
                <a:latin typeface="Calibri"/>
                <a:cs typeface="Calibri"/>
              </a:rPr>
              <a:t>от категорий </a:t>
            </a:r>
            <a:r>
              <a:rPr sz="1400" spc="95" dirty="0">
                <a:solidFill>
                  <a:srgbClr val="252525"/>
                </a:solidFill>
                <a:latin typeface="Calibri"/>
                <a:cs typeface="Calibri"/>
              </a:rPr>
              <a:t>доходов  </a:t>
            </a:r>
            <a:r>
              <a:rPr sz="1400" spc="110" dirty="0">
                <a:solidFill>
                  <a:srgbClr val="252525"/>
                </a:solidFill>
                <a:latin typeface="Calibri"/>
                <a:cs typeface="Calibri"/>
              </a:rPr>
              <a:t>(налоговых</a:t>
            </a:r>
            <a:r>
              <a:rPr sz="1400" spc="3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400" spc="110" dirty="0">
                <a:solidFill>
                  <a:srgbClr val="252525"/>
                </a:solidFill>
                <a:latin typeface="Calibri"/>
                <a:cs typeface="Calibri"/>
              </a:rPr>
              <a:t>баз)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7" name="object 16"/>
          <p:cNvSpPr txBox="1"/>
          <p:nvPr/>
        </p:nvSpPr>
        <p:spPr>
          <a:xfrm>
            <a:off x="595453" y="2098547"/>
            <a:ext cx="1678305" cy="4248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1660"/>
              </a:lnSpc>
              <a:spcBef>
                <a:spcPts val="105"/>
              </a:spcBef>
            </a:pPr>
            <a:r>
              <a:rPr sz="1400" b="1" spc="-35" dirty="0">
                <a:solidFill>
                  <a:srgbClr val="252525"/>
                </a:solidFill>
                <a:latin typeface="Tahoma"/>
                <a:cs typeface="Tahoma"/>
              </a:rPr>
              <a:t>Основные</a:t>
            </a:r>
            <a:r>
              <a:rPr sz="1400" b="1" spc="-110" dirty="0">
                <a:solidFill>
                  <a:srgbClr val="252525"/>
                </a:solidFill>
                <a:latin typeface="Tahoma"/>
                <a:cs typeface="Tahoma"/>
              </a:rPr>
              <a:t> </a:t>
            </a:r>
            <a:r>
              <a:rPr sz="1400" b="1" spc="-60" dirty="0">
                <a:solidFill>
                  <a:srgbClr val="252525"/>
                </a:solidFill>
                <a:latin typeface="Tahoma"/>
                <a:cs typeface="Tahoma"/>
              </a:rPr>
              <a:t>доходы</a:t>
            </a:r>
            <a:endParaRPr sz="1400" dirty="0">
              <a:latin typeface="Tahoma"/>
              <a:cs typeface="Tahoma"/>
            </a:endParaRPr>
          </a:p>
          <a:p>
            <a:pPr marL="12700">
              <a:lnSpc>
                <a:spcPts val="1480"/>
              </a:lnSpc>
            </a:pPr>
            <a:r>
              <a:rPr sz="1250" i="1" spc="105" dirty="0">
                <a:solidFill>
                  <a:srgbClr val="252525"/>
                </a:solidFill>
                <a:latin typeface="Calibri"/>
                <a:cs typeface="Calibri"/>
              </a:rPr>
              <a:t>(ЗП,</a:t>
            </a:r>
            <a:r>
              <a:rPr sz="1250" i="1" spc="-1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250" i="1" spc="110" dirty="0">
                <a:solidFill>
                  <a:srgbClr val="252525"/>
                </a:solidFill>
                <a:latin typeface="Calibri"/>
                <a:cs typeface="Calibri"/>
              </a:rPr>
              <a:t>ГПХ,</a:t>
            </a:r>
            <a:r>
              <a:rPr sz="1250" i="1" spc="-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250" i="1" spc="90" dirty="0">
                <a:solidFill>
                  <a:srgbClr val="252525"/>
                </a:solidFill>
                <a:latin typeface="Calibri"/>
                <a:cs typeface="Calibri"/>
              </a:rPr>
              <a:t>ИП,</a:t>
            </a:r>
            <a:r>
              <a:rPr sz="1250" i="1" spc="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250" i="1" spc="70" dirty="0">
                <a:solidFill>
                  <a:srgbClr val="252525"/>
                </a:solidFill>
                <a:latin typeface="Calibri"/>
                <a:cs typeface="Calibri"/>
              </a:rPr>
              <a:t>аренда)</a:t>
            </a:r>
            <a:endParaRPr sz="1250" dirty="0">
              <a:latin typeface="Calibri"/>
              <a:cs typeface="Calibri"/>
            </a:endParaRPr>
          </a:p>
        </p:txBody>
      </p:sp>
      <p:graphicFrame>
        <p:nvGraphicFramePr>
          <p:cNvPr id="10" name="objec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034254"/>
              </p:ext>
            </p:extLst>
          </p:nvPr>
        </p:nvGraphicFramePr>
        <p:xfrm>
          <a:off x="595453" y="2672916"/>
          <a:ext cx="2512060" cy="20270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7160"/>
                <a:gridCol w="1104900"/>
              </a:tblGrid>
              <a:tr h="405384">
                <a:tc>
                  <a:txBody>
                    <a:bodyPr/>
                    <a:lstStyle/>
                    <a:p>
                      <a:pPr marL="15176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400" spc="160" dirty="0">
                          <a:latin typeface="Calibri"/>
                          <a:cs typeface="Calibri"/>
                        </a:rPr>
                        <a:t>0 </a:t>
                      </a:r>
                      <a:r>
                        <a:rPr sz="1400" spc="45" dirty="0">
                          <a:latin typeface="Calibri"/>
                          <a:cs typeface="Calibri"/>
                        </a:rPr>
                        <a:t>– </a:t>
                      </a:r>
                      <a:r>
                        <a:rPr sz="1400" spc="105" dirty="0">
                          <a:latin typeface="Calibri"/>
                          <a:cs typeface="Calibri"/>
                        </a:rPr>
                        <a:t>2,4</a:t>
                      </a:r>
                      <a:r>
                        <a:rPr sz="1400" spc="-1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85" dirty="0" smtClean="0">
                          <a:latin typeface="Calibri"/>
                          <a:cs typeface="Calibri"/>
                        </a:rPr>
                        <a:t>млн</a:t>
                      </a:r>
                      <a:r>
                        <a:rPr lang="ru-RU" sz="1400" spc="85" dirty="0" smtClean="0">
                          <a:latin typeface="Calibri"/>
                          <a:cs typeface="Calibri"/>
                        </a:rPr>
                        <a:t>.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92075" marB="0">
                    <a:lnT w="12700">
                      <a:solidFill>
                        <a:srgbClr val="B5D1F9"/>
                      </a:solidFill>
                      <a:prstDash val="solid"/>
                    </a:lnT>
                    <a:solidFill>
                      <a:srgbClr val="B5D1F9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0162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400" spc="85" dirty="0">
                          <a:latin typeface="Calibri"/>
                          <a:cs typeface="Calibri"/>
                        </a:rPr>
                        <a:t>13%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92075" marB="0">
                    <a:lnT w="12700">
                      <a:solidFill>
                        <a:srgbClr val="B5D1F9"/>
                      </a:solidFill>
                      <a:prstDash val="solid"/>
                    </a:lnT>
                    <a:solidFill>
                      <a:srgbClr val="B5D1F9">
                        <a:alpha val="19999"/>
                      </a:srgbClr>
                    </a:solidFill>
                  </a:tcPr>
                </a:tc>
              </a:tr>
              <a:tr h="405485">
                <a:tc>
                  <a:txBody>
                    <a:bodyPr/>
                    <a:lstStyle/>
                    <a:p>
                      <a:pPr marL="155575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400" spc="105" dirty="0">
                          <a:latin typeface="Calibri"/>
                          <a:cs typeface="Calibri"/>
                        </a:rPr>
                        <a:t>2,4 </a:t>
                      </a:r>
                      <a:r>
                        <a:rPr sz="1400" spc="45" dirty="0">
                          <a:latin typeface="Calibri"/>
                          <a:cs typeface="Calibri"/>
                        </a:rPr>
                        <a:t>– </a:t>
                      </a:r>
                      <a:r>
                        <a:rPr sz="1400" spc="105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1400" spc="-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85" dirty="0" smtClean="0">
                          <a:latin typeface="Calibri"/>
                          <a:cs typeface="Calibri"/>
                        </a:rPr>
                        <a:t>млн</a:t>
                      </a:r>
                      <a:r>
                        <a:rPr lang="ru-RU" sz="1400" spc="85" dirty="0" smtClean="0">
                          <a:latin typeface="Calibri"/>
                          <a:cs typeface="Calibri"/>
                        </a:rPr>
                        <a:t>.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92710" marB="0"/>
                </a:tc>
                <a:tc>
                  <a:txBody>
                    <a:bodyPr/>
                    <a:lstStyle/>
                    <a:p>
                      <a:pPr marL="301625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400" spc="85" dirty="0">
                          <a:latin typeface="Calibri"/>
                          <a:cs typeface="Calibri"/>
                        </a:rPr>
                        <a:t>15%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92710" marB="0"/>
                </a:tc>
              </a:tr>
              <a:tr h="405409">
                <a:tc>
                  <a:txBody>
                    <a:bodyPr/>
                    <a:lstStyle/>
                    <a:p>
                      <a:pPr marL="181610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400" spc="100" dirty="0">
                          <a:latin typeface="Calibri"/>
                          <a:cs typeface="Calibri"/>
                        </a:rPr>
                        <a:t>5 </a:t>
                      </a:r>
                      <a:r>
                        <a:rPr sz="1400" spc="45" dirty="0">
                          <a:latin typeface="Calibri"/>
                          <a:cs typeface="Calibri"/>
                        </a:rPr>
                        <a:t>– </a:t>
                      </a:r>
                      <a:r>
                        <a:rPr sz="1400" spc="130" dirty="0">
                          <a:latin typeface="Calibri"/>
                          <a:cs typeface="Calibri"/>
                        </a:rPr>
                        <a:t>20</a:t>
                      </a:r>
                      <a:r>
                        <a:rPr sz="1400" spc="-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85" dirty="0" smtClean="0">
                          <a:latin typeface="Calibri"/>
                          <a:cs typeface="Calibri"/>
                        </a:rPr>
                        <a:t>млн</a:t>
                      </a:r>
                      <a:r>
                        <a:rPr lang="ru-RU" sz="1400" spc="85" dirty="0" smtClean="0">
                          <a:latin typeface="Calibri"/>
                          <a:cs typeface="Calibri"/>
                        </a:rPr>
                        <a:t>.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92710" marB="0">
                    <a:solidFill>
                      <a:srgbClr val="B5D1F9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98450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400" spc="95" dirty="0">
                          <a:latin typeface="Calibri"/>
                          <a:cs typeface="Calibri"/>
                        </a:rPr>
                        <a:t>18%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92710" marB="0">
                    <a:solidFill>
                      <a:srgbClr val="B5D1F9">
                        <a:alpha val="19999"/>
                      </a:srgbClr>
                    </a:solidFill>
                  </a:tcPr>
                </a:tc>
              </a:tr>
              <a:tr h="405358">
                <a:tc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400" spc="130" dirty="0">
                          <a:latin typeface="Calibri"/>
                          <a:cs typeface="Calibri"/>
                        </a:rPr>
                        <a:t>20 </a:t>
                      </a:r>
                      <a:r>
                        <a:rPr sz="1400" spc="45" dirty="0">
                          <a:latin typeface="Calibri"/>
                          <a:cs typeface="Calibri"/>
                        </a:rPr>
                        <a:t>– </a:t>
                      </a:r>
                      <a:r>
                        <a:rPr sz="1400" spc="130" dirty="0">
                          <a:latin typeface="Calibri"/>
                          <a:cs typeface="Calibri"/>
                        </a:rPr>
                        <a:t>50</a:t>
                      </a:r>
                      <a:r>
                        <a:rPr sz="1400" spc="-1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85" dirty="0" smtClean="0">
                          <a:latin typeface="Calibri"/>
                          <a:cs typeface="Calibri"/>
                        </a:rPr>
                        <a:t>млн</a:t>
                      </a:r>
                      <a:r>
                        <a:rPr lang="ru-RU" sz="1400" spc="85" dirty="0" smtClean="0">
                          <a:latin typeface="Calibri"/>
                          <a:cs typeface="Calibri"/>
                        </a:rPr>
                        <a:t>.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92710" marB="0"/>
                </a:tc>
                <a:tc>
                  <a:txBody>
                    <a:bodyPr/>
                    <a:lstStyle/>
                    <a:p>
                      <a:pPr marL="289560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400" spc="145" dirty="0">
                          <a:latin typeface="Calibri"/>
                          <a:cs typeface="Calibri"/>
                        </a:rPr>
                        <a:t>20%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92710" marB="0"/>
                </a:tc>
              </a:tr>
              <a:tr h="405409">
                <a:tc>
                  <a:txBody>
                    <a:bodyPr/>
                    <a:lstStyle/>
                    <a:p>
                      <a:pPr marL="252729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400" spc="70" dirty="0">
                          <a:latin typeface="Calibri"/>
                          <a:cs typeface="Calibri"/>
                        </a:rPr>
                        <a:t>&gt; </a:t>
                      </a:r>
                      <a:r>
                        <a:rPr sz="1400" spc="130" dirty="0">
                          <a:latin typeface="Calibri"/>
                          <a:cs typeface="Calibri"/>
                        </a:rPr>
                        <a:t>50</a:t>
                      </a:r>
                      <a:r>
                        <a:rPr sz="14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85" dirty="0" smtClean="0">
                          <a:latin typeface="Calibri"/>
                          <a:cs typeface="Calibri"/>
                        </a:rPr>
                        <a:t>млн</a:t>
                      </a:r>
                      <a:r>
                        <a:rPr lang="ru-RU" sz="1400" spc="85" dirty="0" smtClean="0">
                          <a:latin typeface="Calibri"/>
                          <a:cs typeface="Calibri"/>
                        </a:rPr>
                        <a:t>.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92710" marB="0">
                    <a:lnB w="12700">
                      <a:solidFill>
                        <a:srgbClr val="B5D1F9"/>
                      </a:solidFill>
                      <a:prstDash val="solid"/>
                    </a:lnB>
                    <a:solidFill>
                      <a:srgbClr val="B5D1F9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92100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400" spc="125" dirty="0">
                          <a:latin typeface="Calibri"/>
                          <a:cs typeface="Calibri"/>
                        </a:rPr>
                        <a:t>22%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92710" marB="0">
                    <a:lnB w="12700">
                      <a:solidFill>
                        <a:srgbClr val="B5D1F9"/>
                      </a:solidFill>
                      <a:prstDash val="solid"/>
                    </a:lnB>
                    <a:solidFill>
                      <a:srgbClr val="B5D1F9">
                        <a:alpha val="19999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object 4"/>
          <p:cNvSpPr/>
          <p:nvPr/>
        </p:nvSpPr>
        <p:spPr>
          <a:xfrm>
            <a:off x="384743" y="1448780"/>
            <a:ext cx="152400" cy="124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8"/>
          <p:cNvSpPr txBox="1"/>
          <p:nvPr/>
        </p:nvSpPr>
        <p:spPr>
          <a:xfrm>
            <a:off x="4464484" y="2098547"/>
            <a:ext cx="2387600" cy="607695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ct val="96600"/>
              </a:lnSpc>
              <a:spcBef>
                <a:spcPts val="160"/>
              </a:spcBef>
            </a:pPr>
            <a:r>
              <a:rPr sz="1400" b="1" spc="-25" dirty="0">
                <a:solidFill>
                  <a:srgbClr val="252525"/>
                </a:solidFill>
                <a:latin typeface="Tahoma"/>
                <a:cs typeface="Tahoma"/>
              </a:rPr>
              <a:t>Пассивные </a:t>
            </a:r>
            <a:r>
              <a:rPr sz="1400" b="1" spc="-60" dirty="0">
                <a:solidFill>
                  <a:srgbClr val="252525"/>
                </a:solidFill>
                <a:latin typeface="Tahoma"/>
                <a:cs typeface="Tahoma"/>
              </a:rPr>
              <a:t>доходы  </a:t>
            </a:r>
            <a:r>
              <a:rPr sz="1250" i="1" spc="70" dirty="0">
                <a:solidFill>
                  <a:srgbClr val="252525"/>
                </a:solidFill>
                <a:latin typeface="Calibri"/>
                <a:cs typeface="Calibri"/>
              </a:rPr>
              <a:t>(дивиденды,</a:t>
            </a:r>
            <a:r>
              <a:rPr sz="1250" i="1" spc="-1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250" i="1" spc="95" dirty="0">
                <a:solidFill>
                  <a:srgbClr val="252525"/>
                </a:solidFill>
                <a:latin typeface="Calibri"/>
                <a:cs typeface="Calibri"/>
              </a:rPr>
              <a:t>ЦБ,</a:t>
            </a:r>
            <a:r>
              <a:rPr sz="1250" i="1" spc="-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250" i="1" spc="110" dirty="0">
                <a:solidFill>
                  <a:srgbClr val="252525"/>
                </a:solidFill>
                <a:latin typeface="Calibri"/>
                <a:cs typeface="Calibri"/>
              </a:rPr>
              <a:t>%</a:t>
            </a:r>
            <a:r>
              <a:rPr sz="1250" i="1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250" i="1" spc="70" dirty="0">
                <a:solidFill>
                  <a:srgbClr val="252525"/>
                </a:solidFill>
                <a:latin typeface="Calibri"/>
                <a:cs typeface="Calibri"/>
              </a:rPr>
              <a:t>по</a:t>
            </a:r>
            <a:r>
              <a:rPr sz="1250" i="1" spc="1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250" i="1" spc="60" dirty="0">
                <a:solidFill>
                  <a:srgbClr val="252525"/>
                </a:solidFill>
                <a:latin typeface="Calibri"/>
                <a:cs typeface="Calibri"/>
              </a:rPr>
              <a:t>вкладам,  </a:t>
            </a:r>
            <a:r>
              <a:rPr sz="1250" i="1" spc="45" dirty="0">
                <a:solidFill>
                  <a:srgbClr val="252525"/>
                </a:solidFill>
                <a:latin typeface="Calibri"/>
                <a:cs typeface="Calibri"/>
              </a:rPr>
              <a:t>продажа</a:t>
            </a:r>
            <a:r>
              <a:rPr sz="1250" i="1" spc="-1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250" i="1" spc="35" dirty="0">
                <a:solidFill>
                  <a:srgbClr val="252525"/>
                </a:solidFill>
                <a:latin typeface="Calibri"/>
                <a:cs typeface="Calibri"/>
              </a:rPr>
              <a:t>недвижимости)</a:t>
            </a:r>
            <a:endParaRPr sz="1250" dirty="0">
              <a:latin typeface="Calibri"/>
              <a:cs typeface="Calibri"/>
            </a:endParaRPr>
          </a:p>
        </p:txBody>
      </p:sp>
      <p:graphicFrame>
        <p:nvGraphicFramePr>
          <p:cNvPr id="13" name="object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768895"/>
              </p:ext>
            </p:extLst>
          </p:nvPr>
        </p:nvGraphicFramePr>
        <p:xfrm>
          <a:off x="4160086" y="2706242"/>
          <a:ext cx="2846070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80515"/>
                <a:gridCol w="1265555"/>
              </a:tblGrid>
              <a:tr h="304800">
                <a:tc>
                  <a:txBody>
                    <a:bodyPr/>
                    <a:lstStyle/>
                    <a:p>
                      <a:pPr marL="208279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400" spc="160" dirty="0">
                          <a:latin typeface="Calibri"/>
                          <a:cs typeface="Calibri"/>
                        </a:rPr>
                        <a:t>0 </a:t>
                      </a:r>
                      <a:r>
                        <a:rPr sz="1400" spc="45" dirty="0">
                          <a:latin typeface="Calibri"/>
                          <a:cs typeface="Calibri"/>
                        </a:rPr>
                        <a:t>– </a:t>
                      </a:r>
                      <a:r>
                        <a:rPr sz="1400" spc="105" dirty="0">
                          <a:latin typeface="Calibri"/>
                          <a:cs typeface="Calibri"/>
                        </a:rPr>
                        <a:t>2,4</a:t>
                      </a:r>
                      <a:r>
                        <a:rPr sz="1400" spc="-1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80" dirty="0">
                          <a:latin typeface="Calibri"/>
                          <a:cs typeface="Calibri"/>
                        </a:rPr>
                        <a:t>млн.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41910" marB="0">
                    <a:lnT w="12700">
                      <a:solidFill>
                        <a:srgbClr val="B5D1F9"/>
                      </a:solidFill>
                      <a:prstDash val="solid"/>
                    </a:lnT>
                    <a:solidFill>
                      <a:srgbClr val="B5D1F9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7782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400" spc="85" dirty="0">
                          <a:latin typeface="Calibri"/>
                          <a:cs typeface="Calibri"/>
                        </a:rPr>
                        <a:t>13%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41910" marB="0">
                    <a:lnT w="12700">
                      <a:solidFill>
                        <a:srgbClr val="B5D1F9"/>
                      </a:solidFill>
                      <a:prstDash val="solid"/>
                    </a:lnT>
                    <a:solidFill>
                      <a:srgbClr val="B5D1F9">
                        <a:alpha val="19999"/>
                      </a:srgb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28257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400" spc="70" dirty="0">
                          <a:latin typeface="Calibri"/>
                          <a:cs typeface="Calibri"/>
                        </a:rPr>
                        <a:t>&gt; </a:t>
                      </a:r>
                      <a:r>
                        <a:rPr sz="1400" spc="105" dirty="0">
                          <a:latin typeface="Calibri"/>
                          <a:cs typeface="Calibri"/>
                        </a:rPr>
                        <a:t>2,4</a:t>
                      </a:r>
                      <a:r>
                        <a:rPr sz="14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80" dirty="0">
                          <a:latin typeface="Calibri"/>
                          <a:cs typeface="Calibri"/>
                        </a:rPr>
                        <a:t>млн.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41910" marB="0">
                    <a:lnB w="12700">
                      <a:solidFill>
                        <a:srgbClr val="B5D1F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782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400" spc="80" dirty="0">
                          <a:latin typeface="Calibri"/>
                          <a:cs typeface="Calibri"/>
                        </a:rPr>
                        <a:t>15%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41910" marB="0">
                    <a:lnB w="12700">
                      <a:solidFill>
                        <a:srgbClr val="B5D1F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4" name="object 20"/>
          <p:cNvSpPr txBox="1"/>
          <p:nvPr/>
        </p:nvSpPr>
        <p:spPr>
          <a:xfrm>
            <a:off x="4464484" y="3417603"/>
            <a:ext cx="2296160" cy="4248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1660"/>
              </a:lnSpc>
              <a:spcBef>
                <a:spcPts val="105"/>
              </a:spcBef>
            </a:pPr>
            <a:r>
              <a:rPr sz="1400" b="1" spc="-50" dirty="0">
                <a:solidFill>
                  <a:srgbClr val="414043"/>
                </a:solidFill>
                <a:latin typeface="Tahoma"/>
                <a:cs typeface="Tahoma"/>
              </a:rPr>
              <a:t>Отдельные </a:t>
            </a:r>
            <a:r>
              <a:rPr sz="1400" b="1" spc="-65" dirty="0">
                <a:solidFill>
                  <a:srgbClr val="414043"/>
                </a:solidFill>
                <a:latin typeface="Tahoma"/>
                <a:cs typeface="Tahoma"/>
              </a:rPr>
              <a:t>виды</a:t>
            </a:r>
            <a:r>
              <a:rPr sz="1400" b="1" spc="-130" dirty="0">
                <a:solidFill>
                  <a:srgbClr val="414043"/>
                </a:solidFill>
                <a:latin typeface="Tahoma"/>
                <a:cs typeface="Tahoma"/>
              </a:rPr>
              <a:t> </a:t>
            </a:r>
            <a:r>
              <a:rPr sz="1400" b="1" spc="-45" dirty="0">
                <a:solidFill>
                  <a:srgbClr val="414043"/>
                </a:solidFill>
                <a:latin typeface="Tahoma"/>
                <a:cs typeface="Tahoma"/>
              </a:rPr>
              <a:t>доходов</a:t>
            </a:r>
            <a:endParaRPr sz="1400" dirty="0">
              <a:latin typeface="Tahoma"/>
              <a:cs typeface="Tahoma"/>
            </a:endParaRPr>
          </a:p>
          <a:p>
            <a:pPr marL="12700">
              <a:lnSpc>
                <a:spcPts val="1480"/>
              </a:lnSpc>
            </a:pPr>
            <a:r>
              <a:rPr sz="1250" i="1" spc="85" dirty="0">
                <a:solidFill>
                  <a:srgbClr val="252525"/>
                </a:solidFill>
                <a:latin typeface="Calibri"/>
                <a:cs typeface="Calibri"/>
              </a:rPr>
              <a:t>(СВО, северные</a:t>
            </a:r>
            <a:r>
              <a:rPr sz="1250" i="1" spc="-8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250" i="1" spc="65" dirty="0">
                <a:solidFill>
                  <a:srgbClr val="252525"/>
                </a:solidFill>
                <a:latin typeface="Calibri"/>
                <a:cs typeface="Calibri"/>
              </a:rPr>
              <a:t>надбавки)</a:t>
            </a:r>
            <a:endParaRPr sz="1250" dirty="0">
              <a:latin typeface="Calibri"/>
              <a:cs typeface="Calibri"/>
            </a:endParaRPr>
          </a:p>
        </p:txBody>
      </p:sp>
      <p:graphicFrame>
        <p:nvGraphicFramePr>
          <p:cNvPr id="16" name="object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773499"/>
              </p:ext>
            </p:extLst>
          </p:nvPr>
        </p:nvGraphicFramePr>
        <p:xfrm>
          <a:off x="4223792" y="3969060"/>
          <a:ext cx="2845435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39875"/>
                <a:gridCol w="1305560"/>
              </a:tblGrid>
              <a:tr h="304800">
                <a:tc>
                  <a:txBody>
                    <a:bodyPr/>
                    <a:lstStyle/>
                    <a:p>
                      <a:pPr marR="12128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spc="160" dirty="0">
                          <a:latin typeface="Calibri"/>
                          <a:cs typeface="Calibri"/>
                        </a:rPr>
                        <a:t>0 </a:t>
                      </a:r>
                      <a:r>
                        <a:rPr sz="1400" spc="45" dirty="0">
                          <a:latin typeface="Calibri"/>
                          <a:cs typeface="Calibri"/>
                        </a:rPr>
                        <a:t>– </a:t>
                      </a:r>
                      <a:r>
                        <a:rPr sz="1400" spc="100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1400" spc="-1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80" dirty="0">
                          <a:latin typeface="Calibri"/>
                          <a:cs typeface="Calibri"/>
                        </a:rPr>
                        <a:t>млн.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42545" marB="0">
                    <a:lnT w="12700">
                      <a:solidFill>
                        <a:srgbClr val="B5D1F9"/>
                      </a:solidFill>
                      <a:prstDash val="solid"/>
                    </a:lnT>
                    <a:solidFill>
                      <a:srgbClr val="B5D1F9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1783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spc="85" dirty="0">
                          <a:latin typeface="Calibri"/>
                          <a:cs typeface="Calibri"/>
                        </a:rPr>
                        <a:t>13%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42545" marB="0">
                    <a:lnT w="12700">
                      <a:solidFill>
                        <a:srgbClr val="B5D1F9"/>
                      </a:solidFill>
                      <a:prstDash val="solid"/>
                    </a:lnT>
                    <a:solidFill>
                      <a:srgbClr val="B5D1F9">
                        <a:alpha val="19999"/>
                      </a:srgb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R="12255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spc="70" dirty="0">
                          <a:latin typeface="Calibri"/>
                          <a:cs typeface="Calibri"/>
                        </a:rPr>
                        <a:t>&gt; </a:t>
                      </a:r>
                      <a:r>
                        <a:rPr sz="1400" spc="100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14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80" dirty="0">
                          <a:latin typeface="Calibri"/>
                          <a:cs typeface="Calibri"/>
                        </a:rPr>
                        <a:t>млн.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42545" marB="0">
                    <a:lnB w="12700">
                      <a:solidFill>
                        <a:srgbClr val="B5D1F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783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spc="80" dirty="0">
                          <a:latin typeface="Calibri"/>
                          <a:cs typeface="Calibri"/>
                        </a:rPr>
                        <a:t>15%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42545" marB="0">
                    <a:lnB w="12700">
                      <a:solidFill>
                        <a:srgbClr val="B5D1F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7" name="object 23"/>
          <p:cNvSpPr txBox="1"/>
          <p:nvPr/>
        </p:nvSpPr>
        <p:spPr>
          <a:xfrm>
            <a:off x="595453" y="4819664"/>
            <a:ext cx="5704205" cy="666115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160"/>
              </a:spcBef>
            </a:pPr>
            <a:r>
              <a:rPr sz="1400" spc="110" dirty="0">
                <a:solidFill>
                  <a:srgbClr val="252525"/>
                </a:solidFill>
                <a:latin typeface="Calibri"/>
                <a:cs typeface="Calibri"/>
              </a:rPr>
              <a:t>Введение </a:t>
            </a:r>
            <a:r>
              <a:rPr sz="1400" b="1" spc="-40" dirty="0">
                <a:solidFill>
                  <a:srgbClr val="252525"/>
                </a:solidFill>
                <a:latin typeface="Tahoma"/>
                <a:cs typeface="Tahoma"/>
              </a:rPr>
              <a:t>новой </a:t>
            </a:r>
            <a:r>
              <a:rPr sz="1400" b="1" spc="-35" dirty="0">
                <a:solidFill>
                  <a:srgbClr val="252525"/>
                </a:solidFill>
                <a:latin typeface="Tahoma"/>
                <a:cs typeface="Tahoma"/>
              </a:rPr>
              <a:t>категории </a:t>
            </a:r>
            <a:r>
              <a:rPr sz="1400" b="1" spc="-65" dirty="0">
                <a:solidFill>
                  <a:srgbClr val="252525"/>
                </a:solidFill>
                <a:latin typeface="Tahoma"/>
                <a:cs typeface="Tahoma"/>
              </a:rPr>
              <a:t>пониженных </a:t>
            </a:r>
            <a:r>
              <a:rPr sz="1400" b="1" spc="-55" dirty="0">
                <a:solidFill>
                  <a:srgbClr val="252525"/>
                </a:solidFill>
                <a:latin typeface="Tahoma"/>
                <a:cs typeface="Tahoma"/>
              </a:rPr>
              <a:t>тарифов </a:t>
            </a:r>
            <a:r>
              <a:rPr sz="1400" spc="125" dirty="0">
                <a:solidFill>
                  <a:srgbClr val="252525"/>
                </a:solidFill>
                <a:latin typeface="Calibri"/>
                <a:cs typeface="Calibri"/>
              </a:rPr>
              <a:t>страховых  </a:t>
            </a:r>
            <a:r>
              <a:rPr sz="1400" spc="120" dirty="0">
                <a:solidFill>
                  <a:srgbClr val="252525"/>
                </a:solidFill>
                <a:latin typeface="Calibri"/>
                <a:cs typeface="Calibri"/>
              </a:rPr>
              <a:t>взносов </a:t>
            </a:r>
            <a:r>
              <a:rPr sz="1450" i="1" spc="80" dirty="0">
                <a:solidFill>
                  <a:srgbClr val="00AF50"/>
                </a:solidFill>
                <a:latin typeface="Calibri"/>
                <a:cs typeface="Calibri"/>
              </a:rPr>
              <a:t>(7,6% </a:t>
            </a:r>
            <a:r>
              <a:rPr sz="1450" i="1" spc="130" dirty="0">
                <a:solidFill>
                  <a:srgbClr val="00AF50"/>
                </a:solidFill>
                <a:latin typeface="Calibri"/>
                <a:cs typeface="Calibri"/>
              </a:rPr>
              <a:t>к </a:t>
            </a:r>
            <a:r>
              <a:rPr sz="1450" i="1" spc="95" dirty="0">
                <a:solidFill>
                  <a:srgbClr val="00AF50"/>
                </a:solidFill>
                <a:latin typeface="Calibri"/>
                <a:cs typeface="Calibri"/>
              </a:rPr>
              <a:t>величине </a:t>
            </a:r>
            <a:r>
              <a:rPr sz="1450" i="1" spc="-15" dirty="0">
                <a:solidFill>
                  <a:srgbClr val="00AF50"/>
                </a:solidFill>
                <a:latin typeface="Calibri"/>
                <a:cs typeface="Calibri"/>
              </a:rPr>
              <a:t>выплаты </a:t>
            </a:r>
            <a:r>
              <a:rPr sz="1450" i="1" spc="85" dirty="0">
                <a:solidFill>
                  <a:srgbClr val="00AF50"/>
                </a:solidFill>
                <a:latin typeface="Calibri"/>
                <a:cs typeface="Calibri"/>
              </a:rPr>
              <a:t>свыше </a:t>
            </a:r>
            <a:r>
              <a:rPr sz="1450" i="1" spc="90" dirty="0">
                <a:solidFill>
                  <a:srgbClr val="00AF50"/>
                </a:solidFill>
                <a:latin typeface="Calibri"/>
                <a:cs typeface="Calibri"/>
              </a:rPr>
              <a:t>МРОТ) </a:t>
            </a:r>
            <a:r>
              <a:rPr sz="1400" b="1" spc="-40" dirty="0">
                <a:solidFill>
                  <a:srgbClr val="252525"/>
                </a:solidFill>
                <a:latin typeface="Tahoma"/>
                <a:cs typeface="Tahoma"/>
              </a:rPr>
              <a:t>для</a:t>
            </a:r>
            <a:r>
              <a:rPr sz="1400" b="1" spc="-165" dirty="0">
                <a:solidFill>
                  <a:srgbClr val="252525"/>
                </a:solidFill>
                <a:latin typeface="Tahoma"/>
                <a:cs typeface="Tahoma"/>
              </a:rPr>
              <a:t> </a:t>
            </a:r>
            <a:r>
              <a:rPr sz="1400" b="1" spc="-20" dirty="0">
                <a:solidFill>
                  <a:srgbClr val="252525"/>
                </a:solidFill>
                <a:latin typeface="Tahoma"/>
                <a:cs typeface="Tahoma"/>
              </a:rPr>
              <a:t>субъектов  </a:t>
            </a:r>
            <a:r>
              <a:rPr sz="1400" b="1" spc="10" dirty="0">
                <a:solidFill>
                  <a:srgbClr val="252525"/>
                </a:solidFill>
                <a:latin typeface="Tahoma"/>
                <a:cs typeface="Tahoma"/>
              </a:rPr>
              <a:t>МСП </a:t>
            </a:r>
            <a:r>
              <a:rPr sz="1400" b="1" spc="-40" dirty="0">
                <a:solidFill>
                  <a:srgbClr val="252525"/>
                </a:solidFill>
                <a:latin typeface="Tahoma"/>
                <a:cs typeface="Tahoma"/>
              </a:rPr>
              <a:t>в </a:t>
            </a:r>
            <a:r>
              <a:rPr sz="1400" b="1" spc="-50" dirty="0">
                <a:solidFill>
                  <a:srgbClr val="252525"/>
                </a:solidFill>
                <a:latin typeface="Tahoma"/>
                <a:cs typeface="Tahoma"/>
              </a:rPr>
              <a:t>обрабатывающей</a:t>
            </a:r>
            <a:r>
              <a:rPr sz="1400" b="1" spc="-200" dirty="0">
                <a:solidFill>
                  <a:srgbClr val="252525"/>
                </a:solidFill>
                <a:latin typeface="Tahoma"/>
                <a:cs typeface="Tahoma"/>
              </a:rPr>
              <a:t> </a:t>
            </a:r>
            <a:r>
              <a:rPr sz="1400" b="1" spc="-45" dirty="0">
                <a:solidFill>
                  <a:srgbClr val="252525"/>
                </a:solidFill>
                <a:latin typeface="Tahoma"/>
                <a:cs typeface="Tahoma"/>
              </a:rPr>
              <a:t>промышленности</a:t>
            </a:r>
            <a:endParaRPr sz="1400" dirty="0">
              <a:latin typeface="Tahoma"/>
              <a:cs typeface="Tahoma"/>
            </a:endParaRPr>
          </a:p>
        </p:txBody>
      </p:sp>
      <p:sp>
        <p:nvSpPr>
          <p:cNvPr id="18" name="object 25"/>
          <p:cNvSpPr txBox="1"/>
          <p:nvPr/>
        </p:nvSpPr>
        <p:spPr>
          <a:xfrm>
            <a:off x="577473" y="5622465"/>
            <a:ext cx="5621020" cy="6667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>
              <a:lnSpc>
                <a:spcPct val="98300"/>
              </a:lnSpc>
              <a:spcBef>
                <a:spcPts val="135"/>
              </a:spcBef>
            </a:pPr>
            <a:r>
              <a:rPr sz="1400" spc="114" dirty="0">
                <a:solidFill>
                  <a:srgbClr val="252525"/>
                </a:solidFill>
                <a:latin typeface="Calibri"/>
                <a:cs typeface="Calibri"/>
              </a:rPr>
              <a:t>Предоставление</a:t>
            </a:r>
            <a:r>
              <a:rPr sz="1400" spc="-1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400" spc="120" dirty="0">
                <a:solidFill>
                  <a:srgbClr val="252525"/>
                </a:solidFill>
                <a:latin typeface="Calibri"/>
                <a:cs typeface="Calibri"/>
              </a:rPr>
              <a:t>права</a:t>
            </a:r>
            <a:r>
              <a:rPr sz="1400" spc="1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400" spc="110" dirty="0">
                <a:solidFill>
                  <a:srgbClr val="252525"/>
                </a:solidFill>
                <a:latin typeface="Calibri"/>
                <a:cs typeface="Calibri"/>
              </a:rPr>
              <a:t>на</a:t>
            </a:r>
            <a:r>
              <a:rPr sz="1400" spc="3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400" b="1" spc="-40" dirty="0">
                <a:solidFill>
                  <a:srgbClr val="252525"/>
                </a:solidFill>
                <a:latin typeface="Tahoma"/>
                <a:cs typeface="Tahoma"/>
              </a:rPr>
              <a:t>применение</a:t>
            </a:r>
            <a:r>
              <a:rPr sz="1400" b="1" spc="-90" dirty="0">
                <a:solidFill>
                  <a:srgbClr val="252525"/>
                </a:solidFill>
                <a:latin typeface="Tahoma"/>
                <a:cs typeface="Tahoma"/>
              </a:rPr>
              <a:t> </a:t>
            </a:r>
            <a:r>
              <a:rPr sz="1400" b="1" spc="-55" dirty="0">
                <a:solidFill>
                  <a:srgbClr val="252525"/>
                </a:solidFill>
                <a:latin typeface="Tahoma"/>
                <a:cs typeface="Tahoma"/>
              </a:rPr>
              <a:t>пониженного</a:t>
            </a:r>
            <a:r>
              <a:rPr sz="1400" b="1" spc="-95" dirty="0">
                <a:solidFill>
                  <a:srgbClr val="252525"/>
                </a:solidFill>
                <a:latin typeface="Tahoma"/>
                <a:cs typeface="Tahoma"/>
              </a:rPr>
              <a:t> </a:t>
            </a:r>
            <a:r>
              <a:rPr sz="1400" b="1" spc="-55" dirty="0">
                <a:solidFill>
                  <a:srgbClr val="252525"/>
                </a:solidFill>
                <a:latin typeface="Tahoma"/>
                <a:cs typeface="Tahoma"/>
              </a:rPr>
              <a:t>тарифа</a:t>
            </a:r>
            <a:r>
              <a:rPr sz="1400" b="1" spc="-80" dirty="0">
                <a:solidFill>
                  <a:srgbClr val="252525"/>
                </a:solidFill>
                <a:latin typeface="Tahoma"/>
                <a:cs typeface="Tahoma"/>
              </a:rPr>
              <a:t> </a:t>
            </a:r>
            <a:r>
              <a:rPr sz="1400" spc="105" dirty="0">
                <a:solidFill>
                  <a:srgbClr val="252525"/>
                </a:solidFill>
                <a:latin typeface="Calibri"/>
                <a:cs typeface="Calibri"/>
              </a:rPr>
              <a:t>по  </a:t>
            </a:r>
            <a:r>
              <a:rPr sz="1400" spc="114" dirty="0">
                <a:solidFill>
                  <a:srgbClr val="252525"/>
                </a:solidFill>
                <a:latin typeface="Calibri"/>
                <a:cs typeface="Calibri"/>
              </a:rPr>
              <a:t>страховым взносам </a:t>
            </a:r>
            <a:r>
              <a:rPr sz="1450" i="1" spc="80" dirty="0">
                <a:solidFill>
                  <a:srgbClr val="00AF50"/>
                </a:solidFill>
                <a:latin typeface="Calibri"/>
                <a:cs typeface="Calibri"/>
              </a:rPr>
              <a:t>(7,6%) </a:t>
            </a:r>
            <a:r>
              <a:rPr sz="1400" spc="105" dirty="0">
                <a:solidFill>
                  <a:srgbClr val="252525"/>
                </a:solidFill>
                <a:latin typeface="Calibri"/>
                <a:cs typeface="Calibri"/>
              </a:rPr>
              <a:t>организациям, </a:t>
            </a:r>
            <a:r>
              <a:rPr sz="1400" b="1" spc="-40" dirty="0">
                <a:solidFill>
                  <a:srgbClr val="252525"/>
                </a:solidFill>
                <a:latin typeface="Tahoma"/>
                <a:cs typeface="Tahoma"/>
              </a:rPr>
              <a:t>производящим  </a:t>
            </a:r>
            <a:r>
              <a:rPr sz="1400" b="1" spc="-35" dirty="0">
                <a:solidFill>
                  <a:srgbClr val="252525"/>
                </a:solidFill>
                <a:latin typeface="Tahoma"/>
                <a:cs typeface="Tahoma"/>
              </a:rPr>
              <a:t>оборудование </a:t>
            </a:r>
            <a:r>
              <a:rPr sz="1400" spc="105" dirty="0">
                <a:solidFill>
                  <a:srgbClr val="252525"/>
                </a:solidFill>
                <a:latin typeface="Calibri"/>
                <a:cs typeface="Calibri"/>
              </a:rPr>
              <a:t>для </a:t>
            </a:r>
            <a:r>
              <a:rPr sz="1400" spc="110" dirty="0">
                <a:solidFill>
                  <a:srgbClr val="252525"/>
                </a:solidFill>
                <a:latin typeface="Calibri"/>
                <a:cs typeface="Calibri"/>
              </a:rPr>
              <a:t>радио-электронной</a:t>
            </a:r>
            <a:r>
              <a:rPr sz="1400" spc="-10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400" spc="105" dirty="0">
                <a:solidFill>
                  <a:srgbClr val="252525"/>
                </a:solidFill>
                <a:latin typeface="Calibri"/>
                <a:cs typeface="Calibri"/>
              </a:rPr>
              <a:t>промышленности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19" name="object 4"/>
          <p:cNvSpPr/>
          <p:nvPr/>
        </p:nvSpPr>
        <p:spPr>
          <a:xfrm>
            <a:off x="384743" y="5697252"/>
            <a:ext cx="152400" cy="124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4"/>
          <p:cNvSpPr/>
          <p:nvPr/>
        </p:nvSpPr>
        <p:spPr>
          <a:xfrm>
            <a:off x="384743" y="4869160"/>
            <a:ext cx="152400" cy="124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7"/>
          <p:cNvSpPr txBox="1"/>
          <p:nvPr/>
        </p:nvSpPr>
        <p:spPr>
          <a:xfrm>
            <a:off x="7619734" y="1939305"/>
            <a:ext cx="4023995" cy="13394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b="1" spc="-40" dirty="0">
                <a:solidFill>
                  <a:srgbClr val="0D0D0D"/>
                </a:solidFill>
                <a:latin typeface="Tahoma"/>
                <a:cs typeface="Tahoma"/>
              </a:rPr>
              <a:t>Увеличение </a:t>
            </a:r>
            <a:r>
              <a:rPr sz="1400" b="1" spc="-30" dirty="0">
                <a:solidFill>
                  <a:srgbClr val="0D0D0D"/>
                </a:solidFill>
                <a:latin typeface="Tahoma"/>
                <a:cs typeface="Tahoma"/>
              </a:rPr>
              <a:t>стандартного </a:t>
            </a:r>
            <a:r>
              <a:rPr sz="1400" b="1" spc="-50" dirty="0">
                <a:solidFill>
                  <a:srgbClr val="0D0D0D"/>
                </a:solidFill>
                <a:latin typeface="Tahoma"/>
                <a:cs typeface="Tahoma"/>
              </a:rPr>
              <a:t>вычета </a:t>
            </a:r>
            <a:r>
              <a:rPr sz="1400" spc="110" dirty="0">
                <a:solidFill>
                  <a:srgbClr val="0D0D0D"/>
                </a:solidFill>
                <a:latin typeface="Calibri"/>
                <a:cs typeface="Calibri"/>
              </a:rPr>
              <a:t>на</a:t>
            </a:r>
            <a:r>
              <a:rPr sz="1400" spc="-13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400" spc="114" dirty="0">
                <a:solidFill>
                  <a:srgbClr val="0D0D0D"/>
                </a:solidFill>
                <a:latin typeface="Calibri"/>
                <a:cs typeface="Calibri"/>
              </a:rPr>
              <a:t>второго  </a:t>
            </a:r>
            <a:r>
              <a:rPr sz="1400" spc="95" dirty="0">
                <a:solidFill>
                  <a:srgbClr val="0D0D0D"/>
                </a:solidFill>
                <a:latin typeface="Calibri"/>
                <a:cs typeface="Calibri"/>
              </a:rPr>
              <a:t>и </a:t>
            </a:r>
            <a:r>
              <a:rPr sz="1400" spc="114" dirty="0">
                <a:solidFill>
                  <a:srgbClr val="0D0D0D"/>
                </a:solidFill>
                <a:latin typeface="Calibri"/>
                <a:cs typeface="Calibri"/>
              </a:rPr>
              <a:t>последующих </a:t>
            </a:r>
            <a:r>
              <a:rPr sz="1400" spc="100" dirty="0">
                <a:solidFill>
                  <a:srgbClr val="0D0D0D"/>
                </a:solidFill>
                <a:latin typeface="Calibri"/>
                <a:cs typeface="Calibri"/>
              </a:rPr>
              <a:t>детей </a:t>
            </a:r>
            <a:r>
              <a:rPr sz="1400" b="1" spc="-60" dirty="0">
                <a:solidFill>
                  <a:srgbClr val="0D0D0D"/>
                </a:solidFill>
                <a:latin typeface="Tahoma"/>
                <a:cs typeface="Tahoma"/>
              </a:rPr>
              <a:t>и </a:t>
            </a:r>
            <a:r>
              <a:rPr sz="1400" b="1" spc="-55" dirty="0">
                <a:solidFill>
                  <a:srgbClr val="0D0D0D"/>
                </a:solidFill>
                <a:latin typeface="Tahoma"/>
                <a:cs typeface="Tahoma"/>
              </a:rPr>
              <a:t>лимита </a:t>
            </a:r>
            <a:r>
              <a:rPr sz="1400" b="1" spc="-40" dirty="0">
                <a:solidFill>
                  <a:srgbClr val="0D0D0D"/>
                </a:solidFill>
                <a:latin typeface="Tahoma"/>
                <a:cs typeface="Tahoma"/>
              </a:rPr>
              <a:t>доходов, </a:t>
            </a:r>
            <a:r>
              <a:rPr sz="1400" spc="85" dirty="0">
                <a:solidFill>
                  <a:srgbClr val="0D0D0D"/>
                </a:solidFill>
                <a:latin typeface="Calibri"/>
                <a:cs typeface="Calibri"/>
              </a:rPr>
              <a:t>до  </a:t>
            </a:r>
            <a:r>
              <a:rPr sz="1400" spc="114" dirty="0">
                <a:solidFill>
                  <a:srgbClr val="0D0D0D"/>
                </a:solidFill>
                <a:latin typeface="Calibri"/>
                <a:cs typeface="Calibri"/>
              </a:rPr>
              <a:t>которого </a:t>
            </a:r>
            <a:r>
              <a:rPr sz="1400" spc="105" dirty="0">
                <a:solidFill>
                  <a:srgbClr val="0D0D0D"/>
                </a:solidFill>
                <a:latin typeface="Calibri"/>
                <a:cs typeface="Calibri"/>
              </a:rPr>
              <a:t>он</a:t>
            </a:r>
            <a:r>
              <a:rPr sz="1400" spc="-9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400" spc="120" dirty="0">
                <a:solidFill>
                  <a:srgbClr val="0D0D0D"/>
                </a:solidFill>
                <a:latin typeface="Calibri"/>
                <a:cs typeface="Calibri"/>
              </a:rPr>
              <a:t>предоставляется</a:t>
            </a:r>
            <a:endParaRPr sz="1400" dirty="0">
              <a:latin typeface="Calibri"/>
              <a:cs typeface="Calibri"/>
            </a:endParaRPr>
          </a:p>
          <a:p>
            <a:pPr marL="12700" marR="327025">
              <a:lnSpc>
                <a:spcPts val="1680"/>
              </a:lnSpc>
              <a:spcBef>
                <a:spcPts val="60"/>
              </a:spcBef>
            </a:pPr>
            <a:r>
              <a:rPr sz="1450" i="1" spc="90" dirty="0">
                <a:solidFill>
                  <a:srgbClr val="00AF50"/>
                </a:solidFill>
                <a:latin typeface="Calibri"/>
                <a:cs typeface="Calibri"/>
              </a:rPr>
              <a:t>(2-ой</a:t>
            </a:r>
            <a:r>
              <a:rPr sz="1450" i="1" spc="15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50" i="1" spc="105" dirty="0">
                <a:solidFill>
                  <a:srgbClr val="00AF50"/>
                </a:solidFill>
                <a:latin typeface="Calibri"/>
                <a:cs typeface="Calibri"/>
              </a:rPr>
              <a:t>ребенок</a:t>
            </a:r>
            <a:r>
              <a:rPr sz="1450" i="1" spc="5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50" i="1" spc="20" dirty="0">
                <a:solidFill>
                  <a:srgbClr val="00AF50"/>
                </a:solidFill>
                <a:latin typeface="Calibri"/>
                <a:cs typeface="Calibri"/>
              </a:rPr>
              <a:t>–</a:t>
            </a:r>
            <a:r>
              <a:rPr sz="1450" i="1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50" i="1" spc="75" dirty="0">
                <a:solidFill>
                  <a:srgbClr val="00AF50"/>
                </a:solidFill>
                <a:latin typeface="Calibri"/>
                <a:cs typeface="Calibri"/>
              </a:rPr>
              <a:t>2</a:t>
            </a:r>
            <a:r>
              <a:rPr sz="1450" i="1" spc="15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50" i="1" spc="125" dirty="0">
                <a:solidFill>
                  <a:srgbClr val="00AF50"/>
                </a:solidFill>
                <a:latin typeface="Calibri"/>
                <a:cs typeface="Calibri"/>
              </a:rPr>
              <a:t>800</a:t>
            </a:r>
            <a:r>
              <a:rPr sz="1450" i="1" spc="-5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lang="ru-RU" sz="1450" i="1" spc="75" dirty="0" smtClean="0">
                <a:solidFill>
                  <a:srgbClr val="00AF50"/>
                </a:solidFill>
                <a:latin typeface="Calibri"/>
                <a:cs typeface="Calibri"/>
              </a:rPr>
              <a:t>рублей</a:t>
            </a:r>
            <a:r>
              <a:rPr sz="1450" i="1" spc="75" dirty="0" smtClean="0">
                <a:solidFill>
                  <a:srgbClr val="00AF50"/>
                </a:solidFill>
                <a:latin typeface="Calibri"/>
                <a:cs typeface="Calibri"/>
              </a:rPr>
              <a:t>,</a:t>
            </a:r>
            <a:r>
              <a:rPr sz="1450" i="1" spc="15" dirty="0" smtClean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50" i="1" spc="90" dirty="0">
                <a:solidFill>
                  <a:srgbClr val="00AF50"/>
                </a:solidFill>
                <a:latin typeface="Calibri"/>
                <a:cs typeface="Calibri"/>
              </a:rPr>
              <a:t>3-ий</a:t>
            </a:r>
            <a:r>
              <a:rPr sz="1450" i="1" spc="20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50" i="1" spc="110" dirty="0">
                <a:solidFill>
                  <a:srgbClr val="00AF50"/>
                </a:solidFill>
                <a:latin typeface="Calibri"/>
                <a:cs typeface="Calibri"/>
              </a:rPr>
              <a:t>и</a:t>
            </a:r>
            <a:r>
              <a:rPr sz="1450" i="1" spc="10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50" i="1" spc="65" dirty="0">
                <a:solidFill>
                  <a:srgbClr val="00AF50"/>
                </a:solidFill>
                <a:latin typeface="Calibri"/>
                <a:cs typeface="Calibri"/>
              </a:rPr>
              <a:t>каждый  </a:t>
            </a:r>
            <a:r>
              <a:rPr sz="1450" i="1" spc="90" dirty="0">
                <a:solidFill>
                  <a:srgbClr val="00AF50"/>
                </a:solidFill>
                <a:latin typeface="Calibri"/>
                <a:cs typeface="Calibri"/>
              </a:rPr>
              <a:t>последующий </a:t>
            </a:r>
            <a:r>
              <a:rPr sz="1450" i="1" spc="20" dirty="0">
                <a:solidFill>
                  <a:srgbClr val="00AF50"/>
                </a:solidFill>
                <a:latin typeface="Calibri"/>
                <a:cs typeface="Calibri"/>
              </a:rPr>
              <a:t>– </a:t>
            </a:r>
            <a:r>
              <a:rPr sz="1450" i="1" spc="110" dirty="0">
                <a:solidFill>
                  <a:srgbClr val="00AF50"/>
                </a:solidFill>
                <a:latin typeface="Calibri"/>
                <a:cs typeface="Calibri"/>
              </a:rPr>
              <a:t>6 </a:t>
            </a:r>
            <a:r>
              <a:rPr sz="1450" i="1" spc="135" dirty="0">
                <a:solidFill>
                  <a:srgbClr val="00AF50"/>
                </a:solidFill>
                <a:latin typeface="Calibri"/>
                <a:cs typeface="Calibri"/>
              </a:rPr>
              <a:t>000</a:t>
            </a:r>
            <a:r>
              <a:rPr sz="1450" i="1" spc="-185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lang="ru-RU" sz="1450" i="1" spc="80" dirty="0" smtClean="0">
                <a:solidFill>
                  <a:srgbClr val="00AF50"/>
                </a:solidFill>
                <a:latin typeface="Calibri"/>
                <a:cs typeface="Calibri"/>
              </a:rPr>
              <a:t>рублей</a:t>
            </a:r>
            <a:r>
              <a:rPr sz="1450" i="1" spc="80" dirty="0" smtClean="0">
                <a:solidFill>
                  <a:srgbClr val="00AF50"/>
                </a:solidFill>
                <a:latin typeface="Calibri"/>
                <a:cs typeface="Calibri"/>
              </a:rPr>
              <a:t>)</a:t>
            </a:r>
            <a:endParaRPr lang="ru-RU" sz="1450" i="1" spc="80" dirty="0" smtClean="0">
              <a:solidFill>
                <a:srgbClr val="00AF50"/>
              </a:solidFill>
              <a:latin typeface="Calibri"/>
              <a:cs typeface="Calibri"/>
            </a:endParaRPr>
          </a:p>
          <a:p>
            <a:pPr marL="12700" marR="327025">
              <a:lnSpc>
                <a:spcPts val="1680"/>
              </a:lnSpc>
              <a:spcBef>
                <a:spcPts val="60"/>
              </a:spcBef>
            </a:pPr>
            <a:endParaRPr sz="1450" dirty="0">
              <a:latin typeface="Calibri"/>
              <a:cs typeface="Calibri"/>
            </a:endParaRPr>
          </a:p>
        </p:txBody>
      </p:sp>
      <p:sp>
        <p:nvSpPr>
          <p:cNvPr id="22" name="object 9"/>
          <p:cNvSpPr txBox="1"/>
          <p:nvPr/>
        </p:nvSpPr>
        <p:spPr>
          <a:xfrm>
            <a:off x="7619733" y="3252551"/>
            <a:ext cx="4023995" cy="674544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160"/>
              </a:spcBef>
            </a:pPr>
            <a:r>
              <a:rPr sz="1400" spc="110" dirty="0">
                <a:solidFill>
                  <a:srgbClr val="0D0D0D"/>
                </a:solidFill>
                <a:latin typeface="Calibri"/>
                <a:cs typeface="Calibri"/>
              </a:rPr>
              <a:t>Введение </a:t>
            </a:r>
            <a:r>
              <a:rPr sz="1400" b="1" spc="-40" dirty="0">
                <a:solidFill>
                  <a:srgbClr val="0D0D0D"/>
                </a:solidFill>
                <a:latin typeface="Tahoma"/>
                <a:cs typeface="Tahoma"/>
              </a:rPr>
              <a:t>нового </a:t>
            </a:r>
            <a:r>
              <a:rPr sz="1400" b="1" spc="-25" dirty="0">
                <a:solidFill>
                  <a:srgbClr val="0D0D0D"/>
                </a:solidFill>
                <a:latin typeface="Tahoma"/>
                <a:cs typeface="Tahoma"/>
              </a:rPr>
              <a:t>стандартного </a:t>
            </a:r>
            <a:r>
              <a:rPr sz="1400" b="1" spc="-55" dirty="0">
                <a:solidFill>
                  <a:srgbClr val="0D0D0D"/>
                </a:solidFill>
                <a:latin typeface="Tahoma"/>
                <a:cs typeface="Tahoma"/>
              </a:rPr>
              <a:t>вычета </a:t>
            </a:r>
            <a:r>
              <a:rPr sz="1400" b="1" spc="-150" dirty="0">
                <a:solidFill>
                  <a:srgbClr val="0D0D0D"/>
                </a:solidFill>
                <a:latin typeface="Tahoma"/>
                <a:cs typeface="Tahoma"/>
              </a:rPr>
              <a:t>– </a:t>
            </a:r>
            <a:r>
              <a:rPr sz="1400" b="1" spc="-45" dirty="0">
                <a:solidFill>
                  <a:srgbClr val="0D0D0D"/>
                </a:solidFill>
                <a:latin typeface="Tahoma"/>
                <a:cs typeface="Tahoma"/>
              </a:rPr>
              <a:t>на  </a:t>
            </a:r>
            <a:r>
              <a:rPr sz="1400" b="1" spc="25" dirty="0">
                <a:solidFill>
                  <a:srgbClr val="0D0D0D"/>
                </a:solidFill>
                <a:latin typeface="Tahoma"/>
                <a:cs typeface="Tahoma"/>
              </a:rPr>
              <a:t>ГТО </a:t>
            </a:r>
            <a:r>
              <a:rPr sz="1400" spc="110" dirty="0">
                <a:solidFill>
                  <a:srgbClr val="0D0D0D"/>
                </a:solidFill>
                <a:latin typeface="Calibri"/>
                <a:cs typeface="Calibri"/>
              </a:rPr>
              <a:t>при </a:t>
            </a:r>
            <a:r>
              <a:rPr sz="1400" spc="114" dirty="0">
                <a:solidFill>
                  <a:srgbClr val="0D0D0D"/>
                </a:solidFill>
                <a:latin typeface="Calibri"/>
                <a:cs typeface="Calibri"/>
              </a:rPr>
              <a:t>условии </a:t>
            </a:r>
            <a:r>
              <a:rPr sz="1400" spc="110" dirty="0">
                <a:solidFill>
                  <a:srgbClr val="0D0D0D"/>
                </a:solidFill>
                <a:latin typeface="Calibri"/>
                <a:cs typeface="Calibri"/>
              </a:rPr>
              <a:t>прохождения  </a:t>
            </a:r>
            <a:r>
              <a:rPr sz="1400" spc="114" dirty="0">
                <a:solidFill>
                  <a:srgbClr val="0D0D0D"/>
                </a:solidFill>
                <a:latin typeface="Calibri"/>
                <a:cs typeface="Calibri"/>
              </a:rPr>
              <a:t>диспансеризации </a:t>
            </a:r>
            <a:r>
              <a:rPr sz="1450" i="1" spc="90" dirty="0">
                <a:solidFill>
                  <a:srgbClr val="00AF50"/>
                </a:solidFill>
                <a:latin typeface="Calibri"/>
                <a:cs typeface="Calibri"/>
              </a:rPr>
              <a:t>Размер: </a:t>
            </a:r>
            <a:r>
              <a:rPr sz="1450" i="1" spc="30" dirty="0">
                <a:solidFill>
                  <a:srgbClr val="00AF50"/>
                </a:solidFill>
                <a:latin typeface="Calibri"/>
                <a:cs typeface="Calibri"/>
              </a:rPr>
              <a:t>18 </a:t>
            </a:r>
            <a:r>
              <a:rPr lang="ru-RU" sz="1450" i="1" spc="-90" dirty="0" smtClean="0">
                <a:solidFill>
                  <a:srgbClr val="00AF50"/>
                </a:solidFill>
                <a:latin typeface="Calibri"/>
                <a:cs typeface="Calibri"/>
              </a:rPr>
              <a:t>тыс. рублей </a:t>
            </a:r>
            <a:r>
              <a:rPr sz="1450" i="1" spc="95" dirty="0" smtClean="0">
                <a:solidFill>
                  <a:srgbClr val="00AF50"/>
                </a:solidFill>
                <a:latin typeface="Calibri"/>
                <a:cs typeface="Calibri"/>
              </a:rPr>
              <a:t>в</a:t>
            </a:r>
            <a:r>
              <a:rPr sz="1450" i="1" spc="10" dirty="0" smtClean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50" i="1" spc="70" dirty="0">
                <a:solidFill>
                  <a:srgbClr val="00AF50"/>
                </a:solidFill>
                <a:latin typeface="Calibri"/>
                <a:cs typeface="Calibri"/>
              </a:rPr>
              <a:t>год</a:t>
            </a:r>
            <a:endParaRPr sz="1450" dirty="0">
              <a:latin typeface="Calibri"/>
              <a:cs typeface="Calibri"/>
            </a:endParaRPr>
          </a:p>
        </p:txBody>
      </p:sp>
      <p:sp>
        <p:nvSpPr>
          <p:cNvPr id="23" name="object 11"/>
          <p:cNvSpPr txBox="1"/>
          <p:nvPr/>
        </p:nvSpPr>
        <p:spPr>
          <a:xfrm>
            <a:off x="7583041" y="5207595"/>
            <a:ext cx="3923665" cy="880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b="1" spc="-25" dirty="0">
                <a:solidFill>
                  <a:srgbClr val="0D0D0D"/>
                </a:solidFill>
                <a:latin typeface="Tahoma"/>
                <a:cs typeface="Tahoma"/>
              </a:rPr>
              <a:t>Отмена </a:t>
            </a:r>
            <a:r>
              <a:rPr sz="1400" b="1" spc="-35" dirty="0">
                <a:solidFill>
                  <a:srgbClr val="0D0D0D"/>
                </a:solidFill>
                <a:latin typeface="Tahoma"/>
                <a:cs typeface="Tahoma"/>
              </a:rPr>
              <a:t>освобождения </a:t>
            </a:r>
            <a:r>
              <a:rPr sz="1400" spc="114" dirty="0">
                <a:solidFill>
                  <a:srgbClr val="0D0D0D"/>
                </a:solidFill>
                <a:latin typeface="Calibri"/>
                <a:cs typeface="Calibri"/>
              </a:rPr>
              <a:t>от</a:t>
            </a:r>
            <a:r>
              <a:rPr sz="1400" spc="-6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400" spc="105" dirty="0">
                <a:solidFill>
                  <a:srgbClr val="0D0D0D"/>
                </a:solidFill>
                <a:latin typeface="Calibri"/>
                <a:cs typeface="Calibri"/>
              </a:rPr>
              <a:t>налогообложения  </a:t>
            </a:r>
            <a:r>
              <a:rPr sz="1400" b="1" spc="-40" dirty="0">
                <a:solidFill>
                  <a:srgbClr val="0D0D0D"/>
                </a:solidFill>
                <a:latin typeface="Tahoma"/>
                <a:cs typeface="Tahoma"/>
              </a:rPr>
              <a:t>доходов, </a:t>
            </a:r>
            <a:r>
              <a:rPr sz="1400" b="1" spc="-70" dirty="0">
                <a:solidFill>
                  <a:srgbClr val="0D0D0D"/>
                </a:solidFill>
                <a:latin typeface="Tahoma"/>
                <a:cs typeface="Tahoma"/>
              </a:rPr>
              <a:t>превышающих </a:t>
            </a:r>
            <a:r>
              <a:rPr sz="1400" b="1" spc="-15" dirty="0">
                <a:solidFill>
                  <a:srgbClr val="0D0D0D"/>
                </a:solidFill>
                <a:latin typeface="Tahoma"/>
                <a:cs typeface="Tahoma"/>
              </a:rPr>
              <a:t>50 </a:t>
            </a:r>
            <a:r>
              <a:rPr sz="1400" b="1" spc="-65" dirty="0">
                <a:solidFill>
                  <a:srgbClr val="0D0D0D"/>
                </a:solidFill>
                <a:latin typeface="Tahoma"/>
                <a:cs typeface="Tahoma"/>
              </a:rPr>
              <a:t>млн </a:t>
            </a:r>
            <a:r>
              <a:rPr sz="1400" b="1" spc="-15" dirty="0">
                <a:solidFill>
                  <a:srgbClr val="0D0D0D"/>
                </a:solidFill>
                <a:latin typeface="Tahoma"/>
                <a:cs typeface="Tahoma"/>
              </a:rPr>
              <a:t>руб., </a:t>
            </a:r>
            <a:r>
              <a:rPr sz="1400" spc="110" dirty="0">
                <a:solidFill>
                  <a:srgbClr val="0D0D0D"/>
                </a:solidFill>
                <a:latin typeface="Calibri"/>
                <a:cs typeface="Calibri"/>
              </a:rPr>
              <a:t>при  продаже ценных </a:t>
            </a:r>
            <a:r>
              <a:rPr sz="1400" spc="105" dirty="0">
                <a:solidFill>
                  <a:srgbClr val="0D0D0D"/>
                </a:solidFill>
                <a:latin typeface="Calibri"/>
                <a:cs typeface="Calibri"/>
              </a:rPr>
              <a:t>бумах, </a:t>
            </a:r>
            <a:r>
              <a:rPr sz="1400" spc="114" dirty="0">
                <a:solidFill>
                  <a:srgbClr val="0D0D0D"/>
                </a:solidFill>
                <a:latin typeface="Calibri"/>
                <a:cs typeface="Calibri"/>
              </a:rPr>
              <a:t>находившихся </a:t>
            </a:r>
            <a:r>
              <a:rPr sz="1400" spc="120" dirty="0">
                <a:solidFill>
                  <a:srgbClr val="0D0D0D"/>
                </a:solidFill>
                <a:latin typeface="Calibri"/>
                <a:cs typeface="Calibri"/>
              </a:rPr>
              <a:t>в  </a:t>
            </a:r>
            <a:r>
              <a:rPr sz="1400" spc="125" dirty="0">
                <a:solidFill>
                  <a:srgbClr val="0D0D0D"/>
                </a:solidFill>
                <a:latin typeface="Calibri"/>
                <a:cs typeface="Calibri"/>
              </a:rPr>
              <a:t>собственности </a:t>
            </a:r>
            <a:r>
              <a:rPr sz="1400" spc="100" dirty="0">
                <a:solidFill>
                  <a:srgbClr val="0D0D0D"/>
                </a:solidFill>
                <a:latin typeface="Calibri"/>
                <a:cs typeface="Calibri"/>
              </a:rPr>
              <a:t>более </a:t>
            </a:r>
            <a:r>
              <a:rPr sz="1400" spc="120" dirty="0">
                <a:solidFill>
                  <a:srgbClr val="0D0D0D"/>
                </a:solidFill>
                <a:latin typeface="Calibri"/>
                <a:cs typeface="Calibri"/>
              </a:rPr>
              <a:t>пяти</a:t>
            </a:r>
            <a:r>
              <a:rPr sz="1400" spc="-19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400" spc="114" dirty="0">
                <a:solidFill>
                  <a:srgbClr val="0D0D0D"/>
                </a:solidFill>
                <a:latin typeface="Calibri"/>
                <a:cs typeface="Calibri"/>
              </a:rPr>
              <a:t>лет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24" name="object 13"/>
          <p:cNvSpPr txBox="1"/>
          <p:nvPr/>
        </p:nvSpPr>
        <p:spPr>
          <a:xfrm>
            <a:off x="7607452" y="4209860"/>
            <a:ext cx="3677920" cy="88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b="1" spc="-35" dirty="0">
                <a:solidFill>
                  <a:srgbClr val="0D0D0D"/>
                </a:solidFill>
                <a:latin typeface="Tahoma"/>
                <a:cs typeface="Tahoma"/>
              </a:rPr>
              <a:t>Доначисление </a:t>
            </a:r>
            <a:r>
              <a:rPr sz="1400" b="1" spc="-5" dirty="0">
                <a:solidFill>
                  <a:srgbClr val="0D0D0D"/>
                </a:solidFill>
                <a:latin typeface="Tahoma"/>
                <a:cs typeface="Tahoma"/>
              </a:rPr>
              <a:t>НДФЛ </a:t>
            </a:r>
            <a:r>
              <a:rPr sz="1400" spc="110" dirty="0">
                <a:solidFill>
                  <a:srgbClr val="0D0D0D"/>
                </a:solidFill>
                <a:latin typeface="Calibri"/>
                <a:cs typeface="Calibri"/>
              </a:rPr>
              <a:t>на основании  налогового </a:t>
            </a:r>
            <a:r>
              <a:rPr sz="1400" spc="105" dirty="0">
                <a:solidFill>
                  <a:srgbClr val="0D0D0D"/>
                </a:solidFill>
                <a:latin typeface="Calibri"/>
                <a:cs typeface="Calibri"/>
              </a:rPr>
              <a:t>уведомления </a:t>
            </a:r>
            <a:r>
              <a:rPr sz="1400" b="1" spc="-40" dirty="0">
                <a:solidFill>
                  <a:srgbClr val="0D0D0D"/>
                </a:solidFill>
                <a:latin typeface="Tahoma"/>
                <a:cs typeface="Tahoma"/>
              </a:rPr>
              <a:t>в </a:t>
            </a:r>
            <a:r>
              <a:rPr sz="1400" b="1" spc="-10" dirty="0">
                <a:solidFill>
                  <a:srgbClr val="0D0D0D"/>
                </a:solidFill>
                <a:latin typeface="Tahoma"/>
                <a:cs typeface="Tahoma"/>
              </a:rPr>
              <a:t>случае  </a:t>
            </a:r>
            <a:r>
              <a:rPr sz="1400" b="1" spc="-50" dirty="0">
                <a:solidFill>
                  <a:srgbClr val="0D0D0D"/>
                </a:solidFill>
                <a:latin typeface="Tahoma"/>
                <a:cs typeface="Tahoma"/>
              </a:rPr>
              <a:t>излишнего </a:t>
            </a:r>
            <a:r>
              <a:rPr sz="1400" b="1" spc="-35" dirty="0">
                <a:solidFill>
                  <a:srgbClr val="0D0D0D"/>
                </a:solidFill>
                <a:latin typeface="Tahoma"/>
                <a:cs typeface="Tahoma"/>
              </a:rPr>
              <a:t>предоставления</a:t>
            </a:r>
            <a:r>
              <a:rPr sz="1400" b="1" spc="-8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spc="114" dirty="0">
                <a:solidFill>
                  <a:srgbClr val="0D0D0D"/>
                </a:solidFill>
                <a:latin typeface="Calibri"/>
                <a:cs typeface="Calibri"/>
              </a:rPr>
              <a:t>стандартных  </a:t>
            </a:r>
            <a:r>
              <a:rPr sz="1400" spc="110" dirty="0">
                <a:solidFill>
                  <a:srgbClr val="0D0D0D"/>
                </a:solidFill>
                <a:latin typeface="Calibri"/>
                <a:cs typeface="Calibri"/>
              </a:rPr>
              <a:t>вычетов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26" name="object 4"/>
          <p:cNvSpPr/>
          <p:nvPr/>
        </p:nvSpPr>
        <p:spPr>
          <a:xfrm>
            <a:off x="7430641" y="1990324"/>
            <a:ext cx="152400" cy="124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4"/>
          <p:cNvSpPr/>
          <p:nvPr/>
        </p:nvSpPr>
        <p:spPr>
          <a:xfrm>
            <a:off x="7379767" y="3327738"/>
            <a:ext cx="152400" cy="124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4"/>
          <p:cNvSpPr/>
          <p:nvPr/>
        </p:nvSpPr>
        <p:spPr>
          <a:xfrm>
            <a:off x="7441050" y="4246116"/>
            <a:ext cx="152400" cy="124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4"/>
          <p:cNvSpPr/>
          <p:nvPr/>
        </p:nvSpPr>
        <p:spPr>
          <a:xfrm>
            <a:off x="7430641" y="5252318"/>
            <a:ext cx="152400" cy="124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144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i9_Navy Lime">
      <a:dk1>
        <a:srgbClr val="57565A"/>
      </a:dk1>
      <a:lt1>
        <a:sysClr val="window" lastClr="FFFFFF"/>
      </a:lt1>
      <a:dk2>
        <a:srgbClr val="1C5686"/>
      </a:dk2>
      <a:lt2>
        <a:srgbClr val="22658C"/>
      </a:lt2>
      <a:accent1>
        <a:srgbClr val="CAD82A"/>
      </a:accent1>
      <a:accent2>
        <a:srgbClr val="B2C441"/>
      </a:accent2>
      <a:accent3>
        <a:srgbClr val="8EB240"/>
      </a:accent3>
      <a:accent4>
        <a:srgbClr val="649E4A"/>
      </a:accent4>
      <a:accent5>
        <a:srgbClr val="378966"/>
      </a:accent5>
      <a:accent6>
        <a:srgbClr val="197585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230443</TotalTime>
  <Words>1001</Words>
  <Application>Microsoft Office PowerPoint</Application>
  <PresentationFormat>Широкоэкранный</PresentationFormat>
  <Paragraphs>207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Arial Black</vt:lpstr>
      <vt:lpstr>Tahoma</vt:lpstr>
      <vt:lpstr>Open Sans Light</vt:lpstr>
      <vt:lpstr>Calibri</vt:lpstr>
      <vt:lpstr>Arial Narrow</vt:lpstr>
      <vt:lpstr>Arial</vt:lpstr>
      <vt:lpstr>Roboto Condensed</vt:lpstr>
      <vt:lpstr>Times New Roman</vt:lpstr>
      <vt:lpstr>1_Office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</dc:title>
  <dc:creator>sixfoil@gmail.com</dc:creator>
  <cp:lastModifiedBy>Пленкина Екатерина Ивановна</cp:lastModifiedBy>
  <cp:revision>3571</cp:revision>
  <cp:lastPrinted>2025-02-11T14:37:52Z</cp:lastPrinted>
  <dcterms:created xsi:type="dcterms:W3CDTF">2014-10-08T23:03:32Z</dcterms:created>
  <dcterms:modified xsi:type="dcterms:W3CDTF">2025-02-18T12:59:21Z</dcterms:modified>
</cp:coreProperties>
</file>